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58" r:id="rId4"/>
    <p:sldId id="272" r:id="rId5"/>
    <p:sldId id="273" r:id="rId6"/>
    <p:sldId id="279" r:id="rId7"/>
    <p:sldId id="281" r:id="rId8"/>
    <p:sldId id="259" r:id="rId9"/>
    <p:sldId id="260" r:id="rId10"/>
    <p:sldId id="261" r:id="rId11"/>
    <p:sldId id="262" r:id="rId12"/>
    <p:sldId id="263" r:id="rId13"/>
    <p:sldId id="264" r:id="rId14"/>
    <p:sldId id="277" r:id="rId15"/>
    <p:sldId id="278" r:id="rId16"/>
    <p:sldId id="26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400080"/>
    <a:srgbClr val="800080"/>
    <a:srgbClr val="CC99FF"/>
    <a:srgbClr val="FF0066"/>
    <a:srgbClr val="CC6600"/>
    <a:srgbClr val="00CC00"/>
    <a:srgbClr val="5FF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564" autoAdjust="0"/>
  </p:normalViewPr>
  <p:slideViewPr>
    <p:cSldViewPr snapToGrid="0">
      <p:cViewPr>
        <p:scale>
          <a:sx n="69" d="100"/>
          <a:sy n="69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7FF2-5265-4B2A-90EA-97A11480CC9B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C8BD-A24E-41F6-8AB6-A7E8DB573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bullet points </a:t>
            </a:r>
          </a:p>
          <a:p>
            <a:r>
              <a:rPr lang="en-US" baseline="0" dirty="0" smtClean="0"/>
              <a:t>Introduce what APP is</a:t>
            </a:r>
          </a:p>
          <a:p>
            <a:r>
              <a:rPr lang="en-US" baseline="0" dirty="0" smtClean="0"/>
              <a:t>Pathway picture: http://</a:t>
            </a:r>
            <a:r>
              <a:rPr lang="en-US" baseline="0" dirty="0" err="1" smtClean="0"/>
              <a:t>www.jci.org</a:t>
            </a:r>
            <a:r>
              <a:rPr lang="en-US" baseline="0" dirty="0" smtClean="0"/>
              <a:t>/articles/view/25100/figure/2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5E69C-B411-5846-AB9F-DBBB2D22E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bullet points </a:t>
            </a:r>
          </a:p>
          <a:p>
            <a:r>
              <a:rPr lang="en-US" baseline="0" dirty="0" smtClean="0"/>
              <a:t>Introduce what APP is</a:t>
            </a:r>
          </a:p>
          <a:p>
            <a:r>
              <a:rPr lang="en-US" baseline="0" dirty="0" smtClean="0"/>
              <a:t>Pathway picture: http://</a:t>
            </a:r>
            <a:r>
              <a:rPr lang="en-US" baseline="0" dirty="0" err="1" smtClean="0"/>
              <a:t>www.jci.org</a:t>
            </a:r>
            <a:r>
              <a:rPr lang="en-US" baseline="0" dirty="0" smtClean="0"/>
              <a:t>/articles/view/25100/figure/2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5E69C-B411-5846-AB9F-DBBB2D22E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C8BD-A24E-41F6-8AB6-A7E8DB573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/commons/7/74/Amyloid-beta-42_1IYT.png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www.broadinstitute.org</a:t>
            </a:r>
            <a:r>
              <a:rPr lang="en-US" dirty="0" smtClean="0"/>
              <a:t>/files/news/stories/full/</a:t>
            </a:r>
            <a:r>
              <a:rPr lang="en-US" dirty="0" err="1" smtClean="0"/>
              <a:t>TF_wikimedia.jpg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C8BD-A24E-41F6-8AB6-A7E8DB573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 hypothesis</a:t>
            </a:r>
            <a:r>
              <a:rPr lang="en-US" baseline="0" dirty="0" smtClean="0"/>
              <a:t> to </a:t>
            </a:r>
            <a:r>
              <a:rPr lang="en-US" baseline="0" smtClean="0"/>
              <a:t>aim color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C8BD-A24E-41F6-8AB6-A7E8DB5733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to not 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C8BD-A24E-41F6-8AB6-A7E8DB5733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87FF-B751-4575-B4A3-180CE591B81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7888181" TargetMode="External"/><Relationship Id="rId3" Type="http://schemas.openxmlformats.org/officeDocument/2006/relationships/hyperlink" Target="http://dx.doi.org/10.1136/bmj.b158" TargetMode="External"/><Relationship Id="rId7" Type="http://schemas.openxmlformats.org/officeDocument/2006/relationships/hyperlink" Target="http://dx.doi.org/10.1146/annurev.cb.10.110194.002105" TargetMode="External"/><Relationship Id="rId2" Type="http://schemas.openxmlformats.org/officeDocument/2006/relationships/hyperlink" Target="http://en.wikipedia.org/wiki/Digital_object_identif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s.ucsb.edu/2013/013813/origin-alzheimer%E2%80%99s-gene-mutation-discovered" TargetMode="External"/><Relationship Id="rId5" Type="http://schemas.openxmlformats.org/officeDocument/2006/relationships/hyperlink" Target="http://www.ncbi.nlm.nih.gov/pubmed/19196745" TargetMode="External"/><Relationship Id="rId10" Type="http://schemas.openxmlformats.org/officeDocument/2006/relationships/hyperlink" Target="http://www.ncbi.nlm.nih.gov/pubmed/22122073" TargetMode="External"/><Relationship Id="rId4" Type="http://schemas.openxmlformats.org/officeDocument/2006/relationships/hyperlink" Target="http://en.wikipedia.org/wiki/PubMed_Identifier" TargetMode="External"/><Relationship Id="rId9" Type="http://schemas.openxmlformats.org/officeDocument/2006/relationships/hyperlink" Target="http://dx.doi.org/10.1111/j.1471-4159.2011.07505.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orbit.com/media/uploads/2012/09/health-090612-002-617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67" y="495300"/>
            <a:ext cx="6751284" cy="45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49" y="5047221"/>
            <a:ext cx="8476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Alzheimer’s Disease and the influence of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2879" y="5733021"/>
            <a:ext cx="3750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By Tony Cortez</a:t>
            </a:r>
          </a:p>
        </p:txBody>
      </p:sp>
    </p:spTree>
    <p:extLst>
      <p:ext uri="{BB962C8B-B14F-4D97-AF65-F5344CB8AC3E}">
        <p14:creationId xmlns:p14="http://schemas.microsoft.com/office/powerpoint/2010/main" val="708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9144000" cy="556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proteins interact with </a:t>
            </a:r>
            <a:r>
              <a:rPr lang="en-US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61" y="1516042"/>
            <a:ext cx="4886939" cy="444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62" y="1536212"/>
            <a:ext cx="39098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APH1A: Subunit of gamma-secretase complex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APP: Amyloid beta precursor protein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CDH1: Cell adhesion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CTNNB1: Regulation of cell adhesion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GSK3B: Cell signaling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MTCH1: Mitochondrial transporter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NCSTN: Subunit of gamma-secretase complex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NOTCH1: Receptor for membrane ligands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PSENEN: Subunit of gamma-secretase complex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UBQLN1: Promotes PSEN1 accumulation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762" y="5563012"/>
            <a:ext cx="3436793" cy="374405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4572000" y="5153025"/>
            <a:ext cx="1304925" cy="679039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32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3024"/>
            <a:ext cx="7886700" cy="556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gap in knowledge?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65" y="1671993"/>
            <a:ext cx="3573610" cy="4357332"/>
            <a:chOff x="550716" y="1086323"/>
            <a:chExt cx="4156368" cy="4898841"/>
          </a:xfrm>
        </p:grpSpPr>
        <p:pic>
          <p:nvPicPr>
            <p:cNvPr id="3074" name="Picture 2" descr="http://www.nia.nih.gov/sites/default/files/progress_report_pg27lo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86323"/>
              <a:ext cx="3764973" cy="489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649684" y="4727862"/>
              <a:ext cx="2057400" cy="62345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Gamma-Secretase Complex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0716" y="2531917"/>
              <a:ext cx="1233055" cy="377536"/>
            </a:xfrm>
            <a:prstGeom prst="round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Presenilin</a:t>
              </a:r>
              <a:endParaRPr lang="en-US" sz="1350" dirty="0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3679694" y="2965270"/>
            <a:ext cx="2654431" cy="185477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DOWNREGULATION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0942" y="2830854"/>
            <a:ext cx="3164033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5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8557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2" y="3868123"/>
            <a:ext cx="2384007" cy="2384007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4" idx="2"/>
            <a:endCxn id="23" idx="0"/>
          </p:cNvCxnSpPr>
          <p:nvPr/>
        </p:nvCxnSpPr>
        <p:spPr>
          <a:xfrm flipH="1">
            <a:off x="1522826" y="1566768"/>
            <a:ext cx="3055189" cy="850828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24" idx="0"/>
          </p:cNvCxnSpPr>
          <p:nvPr/>
        </p:nvCxnSpPr>
        <p:spPr>
          <a:xfrm>
            <a:off x="4578015" y="1566768"/>
            <a:ext cx="0" cy="321378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25" idx="0"/>
          </p:cNvCxnSpPr>
          <p:nvPr/>
        </p:nvCxnSpPr>
        <p:spPr>
          <a:xfrm>
            <a:off x="4578015" y="1566768"/>
            <a:ext cx="3055190" cy="85082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5052" y="2417596"/>
            <a:ext cx="2875547" cy="103784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1</a:t>
            </a:r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drug capable of inhibiting PSEN1 or UBQLN1 will reduce APP production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62825" y="4780548"/>
            <a:ext cx="2430379" cy="129496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2</a:t>
            </a:r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UBQLN1 and other ubiquitination-inducing proteins required for Alzheimer’s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95431" y="2417595"/>
            <a:ext cx="2875547" cy="103784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3</a:t>
            </a:r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Ubiquitin ligases found crucial to neurotoxic protein accumulation</a:t>
            </a:r>
          </a:p>
        </p:txBody>
      </p:sp>
      <p:pic>
        <p:nvPicPr>
          <p:cNvPr id="3078" name="Picture 6" descr="http://www.dfhcc.harvard.edu/fileadmin/images/arrayed-sc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5368" r="5076" b="4210"/>
          <a:stretch/>
        </p:blipFill>
        <p:spPr bwMode="auto">
          <a:xfrm>
            <a:off x="3050420" y="2830085"/>
            <a:ext cx="3055190" cy="11531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7/7e/4a4c.png/220px-4a4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19" y="3868123"/>
            <a:ext cx="2725170" cy="227923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82152" y="303451"/>
            <a:ext cx="5991726" cy="126331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Long Term Goal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Discover if UBQLN1-mediated ubiquitination is required to regulate PSEN1 activity in regards to APP production.</a:t>
            </a:r>
          </a:p>
        </p:txBody>
      </p:sp>
    </p:spTree>
    <p:extLst>
      <p:ext uri="{BB962C8B-B14F-4D97-AF65-F5344CB8AC3E}">
        <p14:creationId xmlns:p14="http://schemas.microsoft.com/office/powerpoint/2010/main" val="190608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9938" y="334123"/>
            <a:ext cx="7642654" cy="101503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 1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Isolate drug targets for wild type PSEN1 and UBQLN1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4810" y="1878738"/>
            <a:ext cx="3392905" cy="7218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Genetic Database</a:t>
            </a:r>
          </a:p>
        </p:txBody>
      </p:sp>
      <p:pic>
        <p:nvPicPr>
          <p:cNvPr id="4098" name="Picture 2" descr="http://upload.wikimedia.org/wikipedia/commons/a/a4/Pubchem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45" y="3422301"/>
            <a:ext cx="3374443" cy="79113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02" y="2926625"/>
            <a:ext cx="1782491" cy="178249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4098" idx="3"/>
            <a:endCxn id="10" idx="1"/>
          </p:cNvCxnSpPr>
          <p:nvPr/>
        </p:nvCxnSpPr>
        <p:spPr>
          <a:xfrm>
            <a:off x="6268487" y="3817871"/>
            <a:ext cx="980915" cy="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2706" y="3151264"/>
            <a:ext cx="2360882" cy="1333211"/>
            <a:chOff x="301211" y="2519705"/>
            <a:chExt cx="3147842" cy="1777615"/>
          </a:xfrm>
        </p:grpSpPr>
        <p:sp>
          <p:nvSpPr>
            <p:cNvPr id="14" name="Rounded Rectangle 13"/>
            <p:cNvSpPr/>
            <p:nvPr/>
          </p:nvSpPr>
          <p:spPr>
            <a:xfrm>
              <a:off x="301212" y="2519705"/>
              <a:ext cx="3147841" cy="76892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PSEN1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1211" y="3528393"/>
              <a:ext cx="3147841" cy="76892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UBQLN1</a:t>
              </a:r>
            </a:p>
          </p:txBody>
        </p:sp>
      </p:grpSp>
      <p:cxnSp>
        <p:nvCxnSpPr>
          <p:cNvPr id="17" name="Straight Arrow Connector 16"/>
          <p:cNvCxnSpPr>
            <a:endCxn id="4098" idx="1"/>
          </p:cNvCxnSpPr>
          <p:nvPr/>
        </p:nvCxnSpPr>
        <p:spPr>
          <a:xfrm>
            <a:off x="2403587" y="3817870"/>
            <a:ext cx="490458" cy="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23710" y="5464916"/>
            <a:ext cx="8515107" cy="72189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Drugs that inhibit either PSEN1 or UBQLN1 will suppress APP production and amyloid plaque formation.</a:t>
            </a:r>
          </a:p>
        </p:txBody>
      </p:sp>
    </p:spTree>
    <p:extLst>
      <p:ext uri="{BB962C8B-B14F-4D97-AF65-F5344CB8AC3E}">
        <p14:creationId xmlns:p14="http://schemas.microsoft.com/office/powerpoint/2010/main" val="71152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9938" y="375288"/>
            <a:ext cx="7642654" cy="101503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 2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Identify additional proteins involved with mutated </a:t>
            </a: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4812" y="1869444"/>
            <a:ext cx="3392905" cy="7218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RNA interference Screen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3712" y="3646169"/>
            <a:ext cx="2360881" cy="666606"/>
          </a:xfrm>
          <a:prstGeom prst="round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</a:t>
            </a:r>
          </a:p>
        </p:txBody>
      </p:sp>
      <p:cxnSp>
        <p:nvCxnSpPr>
          <p:cNvPr id="17" name="Straight Arrow Connector 16"/>
          <p:cNvCxnSpPr>
            <a:stCxn id="14" idx="3"/>
            <a:endCxn id="6146" idx="1"/>
          </p:cNvCxnSpPr>
          <p:nvPr/>
        </p:nvCxnSpPr>
        <p:spPr>
          <a:xfrm>
            <a:off x="2684593" y="3979472"/>
            <a:ext cx="833211" cy="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23710" y="5517494"/>
            <a:ext cx="8515107" cy="7218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UBQLN1 and other ubiquitination-inducing proteins will be found essential to Alzheimer’s development.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17804" y="3029987"/>
            <a:ext cx="5519831" cy="1898970"/>
            <a:chOff x="5048742" y="2800731"/>
            <a:chExt cx="7359774" cy="2531960"/>
          </a:xfrm>
        </p:grpSpPr>
        <p:pic>
          <p:nvPicPr>
            <p:cNvPr id="6146" name="Picture 2" descr="http://www.bostonglobe.com/rf/image_r/Boston/2011-2020/2013/07/25/BostonGlobe.com/National/Images/istock%20mouse%20mice.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742" y="2800731"/>
              <a:ext cx="3147841" cy="253196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www.ferris.edu/HTMLS/colleges/artsands/Biological-Sciences/faculty-staff/hoerter/zebrafishcutout_edited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583" y="2800731"/>
              <a:ext cx="4211933" cy="253196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65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9939" y="327632"/>
            <a:ext cx="7642654" cy="101503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 3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Recognize proteins that interact with PSEN1 and UBQLN1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4813" y="1869651"/>
            <a:ext cx="3392905" cy="7218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Yeast-2-Hybrid Screen</a:t>
            </a:r>
          </a:p>
        </p:txBody>
      </p:sp>
      <p:cxnSp>
        <p:nvCxnSpPr>
          <p:cNvPr id="11" name="Straight Arrow Connector 10"/>
          <p:cNvCxnSpPr>
            <a:stCxn id="12" idx="3"/>
            <a:endCxn id="21" idx="1"/>
          </p:cNvCxnSpPr>
          <p:nvPr/>
        </p:nvCxnSpPr>
        <p:spPr>
          <a:xfrm flipV="1">
            <a:off x="5936183" y="3812464"/>
            <a:ext cx="955110" cy="390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2706" y="3149758"/>
            <a:ext cx="2360882" cy="1333211"/>
            <a:chOff x="301211" y="2519705"/>
            <a:chExt cx="3147842" cy="1777615"/>
          </a:xfrm>
        </p:grpSpPr>
        <p:sp>
          <p:nvSpPr>
            <p:cNvPr id="14" name="Rounded Rectangle 13"/>
            <p:cNvSpPr/>
            <p:nvPr/>
          </p:nvSpPr>
          <p:spPr>
            <a:xfrm>
              <a:off x="301212" y="2519705"/>
              <a:ext cx="3147841" cy="76892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PSEN1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1211" y="3528393"/>
              <a:ext cx="3147841" cy="76892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UBQLN1</a:t>
              </a:r>
            </a:p>
          </p:txBody>
        </p:sp>
      </p:grp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2403587" y="3815728"/>
            <a:ext cx="880082" cy="636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23711" y="5474356"/>
            <a:ext cx="8515107" cy="72189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Ubiquitin ligases will be found crucial to the accumulation of neurotoxic proteins during Alzheimer’s.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83669" y="3455416"/>
            <a:ext cx="2652514" cy="72189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Bait Proteins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91293" y="3118532"/>
            <a:ext cx="2171287" cy="1387863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Yeast-2</a:t>
            </a:r>
          </a:p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Hybrid Screen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2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854"/>
            <a:ext cx="9144000" cy="5443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be concluded about </a:t>
            </a:r>
            <a:r>
              <a:rPr lang="en-US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88" y="2104780"/>
            <a:ext cx="4263737" cy="3488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Important regulatory protein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Interconnected to proteins of various functions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Leads to increased APP through gamma-secretase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Mutated overproduction leads to neurotoxicity observed in Alzheimer’s</a:t>
            </a:r>
          </a:p>
        </p:txBody>
      </p:sp>
      <p:pic>
        <p:nvPicPr>
          <p:cNvPr id="5122" name="Picture 2" descr="http://www.nature.com/nature/journal/v422/n6930/images/nature01506-f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9168" r="75995" b="39999"/>
          <a:stretch/>
        </p:blipFill>
        <p:spPr bwMode="auto">
          <a:xfrm>
            <a:off x="4952729" y="1877912"/>
            <a:ext cx="3765358" cy="39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45407" y="2042745"/>
            <a:ext cx="1246909" cy="459798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7225" y="2972666"/>
            <a:ext cx="514350" cy="1083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581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483"/>
            <a:ext cx="9144000" cy="568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the future of </a:t>
            </a:r>
            <a:r>
              <a:rPr lang="en-US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lead?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0" y="1915721"/>
            <a:ext cx="2718761" cy="24709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942974" y="4487296"/>
            <a:ext cx="510454" cy="506556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sites.utoronto.ca/boonelab/research_projects/images/fig7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2" y="2322532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59935" y="4993851"/>
            <a:ext cx="2743574" cy="49097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Identify drug treatments for genes involved with Alzheimer’s</a:t>
            </a:r>
          </a:p>
        </p:txBody>
      </p:sp>
      <p:cxnSp>
        <p:nvCxnSpPr>
          <p:cNvPr id="13" name="Straight Arrow Connector 12"/>
          <p:cNvCxnSpPr>
            <a:stCxn id="12" idx="0"/>
            <a:endCxn id="6146" idx="2"/>
          </p:cNvCxnSpPr>
          <p:nvPr/>
        </p:nvCxnSpPr>
        <p:spPr>
          <a:xfrm flipV="1">
            <a:off x="4431722" y="3979883"/>
            <a:ext cx="0" cy="1013968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austintherapyforgirls.com/wp-content/uploads/2013/11/happy-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98" y="2669276"/>
            <a:ext cx="2799546" cy="15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7548071" y="4537168"/>
            <a:ext cx="190559" cy="456683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7174" y="4993852"/>
            <a:ext cx="2392507" cy="49097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Further research on UBQLN1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76284" y="4993851"/>
            <a:ext cx="2743574" cy="49097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Cure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33837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568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5617"/>
            <a:ext cx="7886700" cy="412683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Barnwell, 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Padmaraju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Baranello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R., Pacheco-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Crosson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Ablonczy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Z., …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Sambamurti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(2014).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Evidence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Novel Mechanism for Partial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Inhibition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Paradoxical Increase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Secreted 	Amyloid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(3), e91531.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doi:10.1371/journal.pone.0091531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Burns, A;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Iliffe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 (5 February 2009). "Alzheimer's disease.".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BMJ (Clinical research ed.)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b158.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10.1136/bmj.b158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19196745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Cohen, J. (2013).  Origin of Alzheimer's Gene Mutation Discovered. Obtained 02/16/2015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from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http://www.news.ucsb.edu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Strooper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(2007). Loss-of-function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mutations in Alzheimer disease. Talking Point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mutations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Alzheimer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(2), 141–146.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doi:10.1038/sj.embor.7400897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X., Dang, S., Yan, C., Gong, X., Wang, J., Shi, Y. (2013).  Structure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family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intramembrane aspartate 	protease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493,  56-61.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Selkoe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 (1994). "Cell biology of the amyloid beta-protein precursor and the mechanism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disease".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Rev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Cell Biol.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373-403.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10.1146/annurev.cb.10.110194.002105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7888181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Hyslop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P, Fraser P (January 2012). "Assembly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γ-/ε-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complex".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Neurochem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120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 84–8.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10.1111/j.1471-4159.2011.07505.x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22122073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Wolfe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S. (2013). Toward the structure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and homologs.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Biochimica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Biophysica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1828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(12), 2886–2897.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doi:10.1016/j.bbamem.2013.04.015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48" y="414113"/>
            <a:ext cx="6218176" cy="55633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4000" i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948" y="1470418"/>
            <a:ext cx="1443790" cy="71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http://ghr.nlm.nih.gov/dynamicImages/chromomap/PSEN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20" y="2037850"/>
            <a:ext cx="5641055" cy="35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51170" y="1430033"/>
            <a:ext cx="2033337" cy="50532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Gene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00475" y="2645665"/>
            <a:ext cx="2550695" cy="3729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Human Chromosome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43" y="2105578"/>
            <a:ext cx="3286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Neurological regulatory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Encodes for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protein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Regulates APP production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Controls amyloid plaque and neurofibrillary tangle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atewaynaturalmedicine.com/wp-content/uploads/2015/02/alzhe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5" y="1701453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16" y="517689"/>
            <a:ext cx="8655168" cy="56836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sz="3600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in </a:t>
            </a:r>
            <a:r>
              <a:rPr lang="en-US" sz="36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cortezgen564s15.weebly.com/uploads/4/6/0/3/46036289/291510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7" y="1751588"/>
            <a:ext cx="3447528" cy="10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35399" y="2844453"/>
            <a:ext cx="646828" cy="678227"/>
          </a:xfrm>
          <a:prstGeom prst="straightConnector1">
            <a:avLst/>
          </a:prstGeom>
          <a:ln w="130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96052" y="3607152"/>
            <a:ext cx="2101898" cy="494818"/>
          </a:xfrm>
          <a:prstGeom prst="round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Mutated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</a:p>
        </p:txBody>
      </p:sp>
      <p:pic>
        <p:nvPicPr>
          <p:cNvPr id="2052" name="Picture 4" descr="http://upload.wikimedia.org/wikipedia/commons/thumb/e/e5/PBB_Protein_APP_image.jpg/250px-PBB_Protein_APP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49" y="3270934"/>
            <a:ext cx="2239634" cy="22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615454" y="5426621"/>
            <a:ext cx="3913093" cy="49725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Overproduction of APP</a:t>
            </a:r>
          </a:p>
        </p:txBody>
      </p:sp>
      <p:sp>
        <p:nvSpPr>
          <p:cNvPr id="6" name="Right Arrow 5"/>
          <p:cNvSpPr/>
          <p:nvPr/>
        </p:nvSpPr>
        <p:spPr>
          <a:xfrm rot="2819902">
            <a:off x="2617271" y="3259890"/>
            <a:ext cx="1409634" cy="77019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9492991">
            <a:off x="5124395" y="3448196"/>
            <a:ext cx="1409634" cy="87350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6181708" y="4269174"/>
            <a:ext cx="2643794" cy="49725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4029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82" y="209550"/>
            <a:ext cx="7886700" cy="712746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Alzheimer’s Disease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87572_Enfermedad-Alzheimer1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" y="1055646"/>
            <a:ext cx="8104029" cy="54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3-26 at 3.1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8" y="1318019"/>
            <a:ext cx="6376332" cy="42569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8299" y="5963774"/>
            <a:ext cx="2371298" cy="541421"/>
          </a:xfrm>
          <a:prstGeom prst="round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 loss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29693" y="5963395"/>
            <a:ext cx="2371298" cy="541421"/>
          </a:xfrm>
          <a:prstGeom prst="round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Speech impediment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78393" y="5963776"/>
            <a:ext cx="2371298" cy="541421"/>
          </a:xfrm>
          <a:prstGeom prst="round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Disorientation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948" y="1470418"/>
            <a:ext cx="1443790" cy="71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681197" y="247649"/>
            <a:ext cx="7868289" cy="771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goes wrong in </a:t>
            </a:r>
            <a:r>
              <a:rPr lang="en-US" sz="40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adulab.anat.uic.edu/images/ADs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79" y="2059490"/>
            <a:ext cx="4107321" cy="28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6491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APP involved in Alzheimer’s?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upload.wikimedia.org/wikipedia/commons/thumb/e/e5/PBB_Protein_APP_image.jpg/250px-PBB_Protein_APP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08" y="1871273"/>
            <a:ext cx="3233306" cy="32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8233" y="5230569"/>
            <a:ext cx="2393823" cy="61227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Amyloid Precursor Protein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92056" y="2560538"/>
            <a:ext cx="2180647" cy="185477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5961469" y="3034150"/>
            <a:ext cx="564022" cy="309472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973454" y="3343622"/>
            <a:ext cx="1976030" cy="32783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Amyloid Plaques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94765" y="2216727"/>
            <a:ext cx="2491509" cy="30659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Neurofibrillary Tangles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7840520" y="2523317"/>
            <a:ext cx="0" cy="44156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77187" y="3585655"/>
            <a:ext cx="2393823" cy="4785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38529" y="3582775"/>
            <a:ext cx="2393823" cy="47850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94" y="439028"/>
            <a:ext cx="8972550" cy="56836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sz="3600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sorted with Gene Ontology?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3" idx="2"/>
            <a:endCxn id="22" idx="0"/>
          </p:cNvCxnSpPr>
          <p:nvPr/>
        </p:nvCxnSpPr>
        <p:spPr>
          <a:xfrm flipH="1">
            <a:off x="1474099" y="2245705"/>
            <a:ext cx="3130670" cy="1339950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  <a:endCxn id="25" idx="0"/>
          </p:cNvCxnSpPr>
          <p:nvPr/>
        </p:nvCxnSpPr>
        <p:spPr>
          <a:xfrm>
            <a:off x="4604769" y="2245705"/>
            <a:ext cx="1" cy="1337070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26" idx="0"/>
          </p:cNvCxnSpPr>
          <p:nvPr/>
        </p:nvCxnSpPr>
        <p:spPr>
          <a:xfrm>
            <a:off x="4604769" y="2245705"/>
            <a:ext cx="3130672" cy="1337070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407858" y="3582775"/>
            <a:ext cx="2393823" cy="4785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7" y="4289758"/>
            <a:ext cx="2393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Beta-amyloid 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Cell differentiation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Neurotransmission regulation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Brain development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7858" y="4289758"/>
            <a:ext cx="2393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Transmembrane transport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Transcription factor binding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Kinase activity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8529" y="4289758"/>
            <a:ext cx="2393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Gamma-secretase complex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Dendritic roots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Regulatory protein complexes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94905" y="1680221"/>
            <a:ext cx="1419727" cy="565484"/>
          </a:xfrm>
          <a:prstGeom prst="round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187" y="4289758"/>
            <a:ext cx="2393823" cy="272717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277186" y="4776646"/>
            <a:ext cx="2393823" cy="471629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6538528" y="4289758"/>
            <a:ext cx="2393823" cy="48688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7" y="5565878"/>
            <a:ext cx="1806357" cy="1044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977" y="5594793"/>
            <a:ext cx="1186940" cy="1088028"/>
          </a:xfrm>
          <a:prstGeom prst="rect">
            <a:avLst/>
          </a:prstGeom>
        </p:spPr>
      </p:pic>
      <p:pic>
        <p:nvPicPr>
          <p:cNvPr id="7" name="Picture 6" descr="e26_16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75" y="5715227"/>
            <a:ext cx="2604434" cy="7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6525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sz="3200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conserved across organisms?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7" y="1299772"/>
            <a:ext cx="8375346" cy="50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88190" y="1234384"/>
            <a:ext cx="2771483" cy="84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384328" y="1240301"/>
            <a:ext cx="1286370" cy="785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5740540" y="6337732"/>
            <a:ext cx="3028658" cy="84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374802" y="6329495"/>
            <a:ext cx="1286370" cy="785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778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507"/>
            <a:ext cx="9144000" cy="5322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Phylogeny: How is </a:t>
            </a:r>
            <a:r>
              <a:rPr lang="en-US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conserved?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39779"/>
            <a:ext cx="7407550" cy="56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78662" y="3936332"/>
            <a:ext cx="1395663" cy="36095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073565" y="1342461"/>
            <a:ext cx="1973179" cy="85881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% Identity and Average Distance Phylogeny Method</a:t>
            </a:r>
          </a:p>
        </p:txBody>
      </p:sp>
    </p:spTree>
    <p:extLst>
      <p:ext uri="{BB962C8B-B14F-4D97-AF65-F5344CB8AC3E}">
        <p14:creationId xmlns:p14="http://schemas.microsoft.com/office/powerpoint/2010/main" val="20815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516</Words>
  <Application>Microsoft Office PowerPoint</Application>
  <PresentationFormat>On-screen Show (4:3)</PresentationFormat>
  <Paragraphs>140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What is PSEN1?</vt:lpstr>
      <vt:lpstr>How is PSEN1 involved in Alzheimer’s?</vt:lpstr>
      <vt:lpstr>What is Alzheimer’s Disease?</vt:lpstr>
      <vt:lpstr>PowerPoint Presentation</vt:lpstr>
      <vt:lpstr>How is APP involved in Alzheimer’s?</vt:lpstr>
      <vt:lpstr>How is PSEN1 sorted with Gene Ontology?</vt:lpstr>
      <vt:lpstr>How is PSEN1 conserved across organisms?</vt:lpstr>
      <vt:lpstr>Phylogeny: How is PSEN1 conserved?</vt:lpstr>
      <vt:lpstr>What proteins interact with PSEN1?</vt:lpstr>
      <vt:lpstr>What is the gap in knowledge?</vt:lpstr>
      <vt:lpstr>PowerPoint Presentation</vt:lpstr>
      <vt:lpstr>PowerPoint Presentation</vt:lpstr>
      <vt:lpstr>PowerPoint Presentation</vt:lpstr>
      <vt:lpstr>PowerPoint Presentation</vt:lpstr>
      <vt:lpstr>What can be concluded about PSEN1?</vt:lpstr>
      <vt:lpstr>Where does the future of PSEN1 lead?</vt:lpstr>
      <vt:lpstr>References</vt:lpstr>
    </vt:vector>
  </TitlesOfParts>
  <Company>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CORTEZ, ANTON P</dc:creator>
  <cp:lastModifiedBy>Tony Cortez</cp:lastModifiedBy>
  <cp:revision>69</cp:revision>
  <dcterms:created xsi:type="dcterms:W3CDTF">2015-03-12T21:14:55Z</dcterms:created>
  <dcterms:modified xsi:type="dcterms:W3CDTF">2015-04-16T23:50:39Z</dcterms:modified>
</cp:coreProperties>
</file>