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3" r:id="rId4"/>
    <p:sldId id="258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CC00"/>
    <a:srgbClr val="FF0066"/>
    <a:srgbClr val="5FF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F7FF2-5265-4B2A-90EA-97A11480CC9B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C8BD-A24E-41F6-8AB6-A7E8DB573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bullet points </a:t>
            </a:r>
          </a:p>
          <a:p>
            <a:r>
              <a:rPr lang="en-US" baseline="0" dirty="0" smtClean="0"/>
              <a:t>Introduce what APP is</a:t>
            </a:r>
          </a:p>
          <a:p>
            <a:r>
              <a:rPr lang="en-US" baseline="0" dirty="0" smtClean="0"/>
              <a:t>Pathway picture: http://</a:t>
            </a:r>
            <a:r>
              <a:rPr lang="en-US" baseline="0" dirty="0" err="1" smtClean="0"/>
              <a:t>www.jci.org</a:t>
            </a:r>
            <a:r>
              <a:rPr lang="en-US" baseline="0" dirty="0" smtClean="0"/>
              <a:t>/articles/view/25100/figure/2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5E69C-B411-5846-AB9F-DBBB2D22E6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0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3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5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1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5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3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7FF-B751-4575-B4A3-180CE591B81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3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87FF-B751-4575-B4A3-180CE591B81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721E5-9039-4D36-A97C-2ABBB385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7888181" TargetMode="External"/><Relationship Id="rId3" Type="http://schemas.openxmlformats.org/officeDocument/2006/relationships/hyperlink" Target="http://dx.doi.org/10.1136/bmj.b158" TargetMode="External"/><Relationship Id="rId7" Type="http://schemas.openxmlformats.org/officeDocument/2006/relationships/hyperlink" Target="http://dx.doi.org/10.1146/annurev.cb.10.110194.002105" TargetMode="External"/><Relationship Id="rId2" Type="http://schemas.openxmlformats.org/officeDocument/2006/relationships/hyperlink" Target="http://en.wikipedia.org/wiki/Digital_object_identifi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s.ucsb.edu/2013/013813/origin-alzheimer%E2%80%99s-gene-mutation-discovered" TargetMode="External"/><Relationship Id="rId5" Type="http://schemas.openxmlformats.org/officeDocument/2006/relationships/hyperlink" Target="http://www.ncbi.nlm.nih.gov/pubmed/19196745" TargetMode="External"/><Relationship Id="rId10" Type="http://schemas.openxmlformats.org/officeDocument/2006/relationships/hyperlink" Target="http://www.ncbi.nlm.nih.gov/pubmed/22122073" TargetMode="External"/><Relationship Id="rId4" Type="http://schemas.openxmlformats.org/officeDocument/2006/relationships/hyperlink" Target="http://en.wikipedia.org/wiki/PubMed_Identifier" TargetMode="External"/><Relationship Id="rId9" Type="http://schemas.openxmlformats.org/officeDocument/2006/relationships/hyperlink" Target="http://dx.doi.org/10.1111/j.1471-4159.2011.07505.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dorbit.com/media/uploads/2012/09/health-090612-002-617x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58" y="82378"/>
            <a:ext cx="7184265" cy="484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32" y="4926227"/>
            <a:ext cx="1130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Alzheimer’s Disease and the influence of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0505" y="5840627"/>
            <a:ext cx="5000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Tony Cortez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178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gap in knowledge?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8986" y="1086323"/>
            <a:ext cx="4156368" cy="4898841"/>
            <a:chOff x="550716" y="1086323"/>
            <a:chExt cx="4156368" cy="4898841"/>
          </a:xfrm>
        </p:grpSpPr>
        <p:pic>
          <p:nvPicPr>
            <p:cNvPr id="3074" name="Picture 2" descr="http://www.nia.nih.gov/sites/default/files/progress_report_pg27lo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086323"/>
              <a:ext cx="3764973" cy="489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2649684" y="4727862"/>
              <a:ext cx="2057400" cy="623455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Gamma-Secretase Complex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50716" y="2531917"/>
              <a:ext cx="1233055" cy="377536"/>
            </a:xfrm>
            <a:prstGeom prst="roundRect">
              <a:avLst/>
            </a:prstGeom>
            <a:solidFill>
              <a:srgbClr val="CC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Presenilin</a:t>
              </a:r>
              <a:endParaRPr lang="en-US" dirty="0"/>
            </a:p>
          </p:txBody>
        </p:sp>
      </p:grpSp>
      <p:sp>
        <p:nvSpPr>
          <p:cNvPr id="5" name="Right Arrow 4"/>
          <p:cNvSpPr/>
          <p:nvPr/>
        </p:nvSpPr>
        <p:spPr>
          <a:xfrm>
            <a:off x="4578927" y="2254826"/>
            <a:ext cx="3096490" cy="247303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DOWNREGULATION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990" y="2167904"/>
            <a:ext cx="37199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1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19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4187" y="1672937"/>
            <a:ext cx="11603625" cy="3878444"/>
            <a:chOff x="350129" y="2107508"/>
            <a:chExt cx="11603625" cy="3184100"/>
          </a:xfrm>
        </p:grpSpPr>
        <p:pic>
          <p:nvPicPr>
            <p:cNvPr id="4098" name="Picture 2" descr="http://www.termicideonline.com/images/a_mou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29" y="2150918"/>
              <a:ext cx="2933778" cy="2355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432800" y="4505962"/>
              <a:ext cx="2768436" cy="78564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Model Mouse with mutated </a:t>
              </a:r>
              <a:r>
                <a:rPr lang="en-US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PSEN1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283907" y="2528340"/>
              <a:ext cx="1418911" cy="1600200"/>
            </a:xfrm>
            <a:prstGeom prst="right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http://www.alzforum.org/sites/default/files/legacy/images/new/HuilinStory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8" t="1027" r="61341" b="49387"/>
            <a:stretch/>
          </p:blipFill>
          <p:spPr bwMode="auto">
            <a:xfrm>
              <a:off x="5050882" y="2107508"/>
              <a:ext cx="2090236" cy="244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4711782" y="4505961"/>
              <a:ext cx="2768436" cy="785647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Downregulation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gamma-secretase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480218" y="2528340"/>
              <a:ext cx="1418911" cy="1600200"/>
            </a:xfrm>
            <a:prstGeom prst="right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http://media.tumblr.com/tumblr_ls8ofnuIDA1qja0y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8093" y="2265126"/>
              <a:ext cx="3045661" cy="2284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8908093" y="4505960"/>
              <a:ext cx="2768436" cy="785647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Healthy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rain and neural cells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08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13254" y="41190"/>
            <a:ext cx="10190205" cy="13533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945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Aim 1: To determine additional proteins targeted by PSEN1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905" y="1398412"/>
            <a:ext cx="11502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Why: understand what other proteins are involved in Alzheimer’s Disease, allowing for more thorough understanding of how to treat Alzheimer’s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905" y="5209980"/>
            <a:ext cx="11502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Hypothesis: there will be additional proteins involved with Alzheimer’s and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indicating the direction future experiments should undergo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905" y="3304196"/>
            <a:ext cx="11502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Approach: use GEO datasets to identify genes involved in the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upregulation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of APP and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—finding additional proteins targeted by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 (PSEN1)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2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5644" y="237860"/>
            <a:ext cx="11431451" cy="80594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44" y="237861"/>
            <a:ext cx="11360712" cy="80594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Aim 2: Further understand the role of PSEN1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905" y="1179444"/>
            <a:ext cx="115021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Why: isolate other regulatory genes that may contribute to increased neurotoxicity when controlling for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will indicate what—in addition to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—may lead to the formation of amyloid plaques and neurofibrillary tangles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905" y="5002207"/>
            <a:ext cx="11502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Hypothesis: there will be other regulatory genes that cause increased neurotoxicity of the brain that must be understood in order to cure Alzheimer’s disease symptoms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905" y="3583268"/>
            <a:ext cx="11502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Approach: use an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screen to inhibit genes with similar regulatory functions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3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22638" y="41190"/>
            <a:ext cx="10363200" cy="135337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945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Aim 3: To identify additional target genes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905" y="1411652"/>
            <a:ext cx="11502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Why: RNA sequencing and tissue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transcriptomics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should identify additional target genes, for which certain chemicals may be applicable and utilized to prevent disease phenotypes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905" y="5178561"/>
            <a:ext cx="11502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Hypothesis: treating the various target genes and proteins will eliminate Alzheimer’s disease symptoms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905" y="3341273"/>
            <a:ext cx="11502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Approach: perform a bioassay, sorted with gene ontology, to isolate chemical genetic treatments through a target library for the various cell target genes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9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5738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be concluded about PSEN?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1965"/>
            <a:ext cx="5240482" cy="4223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regulatory protein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Interconnected to proteins of various functions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Leads to increased APP through gamma-secretase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Mutated overproduction leads to neurotoxicity observed in Alzheimer’s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nature.com/nature/journal/v422/n6930/images/nature01506-f5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19168" r="75995" b="39999"/>
          <a:stretch/>
        </p:blipFill>
        <p:spPr bwMode="auto">
          <a:xfrm>
            <a:off x="6785263" y="1301586"/>
            <a:ext cx="3920628" cy="41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447809" y="1301586"/>
            <a:ext cx="1662545" cy="61306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01300" y="2337955"/>
            <a:ext cx="685800" cy="144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6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7822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does the future of PSEN1 lead?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3" y="1246194"/>
            <a:ext cx="3625014" cy="329463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2898" y="5029199"/>
            <a:ext cx="3190009" cy="65462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Further research on UBQLN1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257298" y="4353791"/>
            <a:ext cx="419188" cy="565450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sites.utoronto.ca/boonelab/research_projects/images/fig7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2" y="1788609"/>
            <a:ext cx="38100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079912" y="5029198"/>
            <a:ext cx="3658099" cy="65463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drug treatments for genes involved with Alzheimer’s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endCxn id="6146" idx="2"/>
          </p:cNvCxnSpPr>
          <p:nvPr/>
        </p:nvCxnSpPr>
        <p:spPr>
          <a:xfrm flipV="1">
            <a:off x="5908962" y="3998410"/>
            <a:ext cx="0" cy="920832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austintherapyforgirls.com/wp-content/uploads/2013/11/happy-peo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31" y="2250935"/>
            <a:ext cx="3732728" cy="210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8235045" y="5029197"/>
            <a:ext cx="3658099" cy="65463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Cure Alzheimer’s Disease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009462" y="4420285"/>
            <a:ext cx="308711" cy="580959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1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7822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7822"/>
            <a:ext cx="10515600" cy="550244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Barnwell, E.,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Padmaraju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Baranello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R., Pacheco-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Crosson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Ablonczy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Z., …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Sambamurti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K. (2014).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Evidence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 Novel Mechanism for Partial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Secretase Inhibition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Induced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Paradoxical Increase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Secreted 	Amyloid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Protein. 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(3), e91531.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doi:10.1371/journal.pone.0091531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4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Burns, A;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Iliffe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 (5 February 2009). "Alzheimer's disease.".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BMJ (Clinical research ed.)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b158.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10.1136/bmj.b158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PMID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19196745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Cohen, J. (2013).  Origin of Alzheimer's Gene Mutation Discovered. Obtained 02/16/2015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from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http://www.news.ucsb.edu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Strooper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B. (2007). Loss-of-function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mutations in Alzheimer disease. Talking Point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mutations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Alzheimer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EMBO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Reports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(2), 141–146.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doi:10.1038/sj.embor.7400897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X., Dang, S., Yan, C., Gong, X., Wang, J., Shi, Y. (2013).  Structure of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family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intramembrane aspartate 	protease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493,  56-61.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Selkoe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 (1994). "Cell biology of the amyloid beta-protein precursor and the mechanism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Alzheimer's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disease". 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Annu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	Rev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Cell Biol.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373-403.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10.1146/annurev.cb.10.110194.002105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PMID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7888181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4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George-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Hyslop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P, Fraser P (January 2012). "Assembly of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γ-/ε-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secretase complex".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Neurochem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120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1: 84–8.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10.1111/j.1471-4159.2011.07505.x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PMID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22122073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Wolfe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 S. (2013). Toward the structure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presenilin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secretase and homologs. 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Biochimica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Biophysica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1828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(12), 2886–2897.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doi:10.1016/j.bbamem.2013.04.015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9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243" y="0"/>
            <a:ext cx="10515600" cy="950328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Alzheimer’s Disease?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87572_Enfermedad-Alzheimer1 (1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33" y="950328"/>
            <a:ext cx="8640420" cy="57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486" y="75778"/>
            <a:ext cx="8290901" cy="7417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What goes wrong in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Alzheimer’s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creen Shot 2015-03-26 at 3.18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02" y="817558"/>
            <a:ext cx="7566173" cy="505134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10652" y="5868901"/>
            <a:ext cx="3161731" cy="72189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Memory loss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10072" y="5868901"/>
            <a:ext cx="3161731" cy="72189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Speech impediment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09492" y="5868901"/>
            <a:ext cx="3161731" cy="72189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Disorientation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5263" y="817558"/>
            <a:ext cx="1925053" cy="947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gatewaynaturalmedicine.com/wp-content/uploads/2015/02/alzhei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06" y="858904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7822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PSEN1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involved in Alzheimer’s?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cortezgen564s15.weebly.com/uploads/4/6/0/3/46036289/2915109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3" y="925750"/>
            <a:ext cx="4596704" cy="14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180531" y="2382904"/>
            <a:ext cx="862437" cy="904302"/>
          </a:xfrm>
          <a:prstGeom prst="straightConnector1">
            <a:avLst/>
          </a:prstGeom>
          <a:ln w="130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61402" y="3399836"/>
            <a:ext cx="2802531" cy="65975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Mutated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upload.wikimedia.org/wikipedia/commons/thumb/e/e5/PBB_Protein_APP_image.jpg/250px-PBB_Protein_APP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4" y="2951545"/>
            <a:ext cx="2986179" cy="298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87271" y="5825794"/>
            <a:ext cx="5217457" cy="66300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Overproduction of APP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2819902">
            <a:off x="3489695" y="2936820"/>
            <a:ext cx="1879512" cy="102692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492991">
            <a:off x="6832527" y="3187894"/>
            <a:ext cx="1879512" cy="116467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242277" y="4282531"/>
            <a:ext cx="3525058" cy="66300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Alzheimer’s Disease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83" y="0"/>
            <a:ext cx="11540223" cy="7578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PSEN1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sorted with Gene Ontology?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93209" y="1078662"/>
            <a:ext cx="1892969" cy="75397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64042" y="1896977"/>
            <a:ext cx="2129167" cy="1391652"/>
          </a:xfrm>
          <a:prstGeom prst="straightConnector1">
            <a:avLst/>
          </a:prstGeom>
          <a:ln w="177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25445" y="1932904"/>
            <a:ext cx="14248" cy="1355725"/>
          </a:xfrm>
          <a:prstGeom prst="straightConnector1">
            <a:avLst/>
          </a:prstGeom>
          <a:ln w="177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86178" y="1896977"/>
            <a:ext cx="2426790" cy="1391652"/>
          </a:xfrm>
          <a:prstGeom prst="straightConnector1">
            <a:avLst/>
          </a:prstGeom>
          <a:ln w="177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69583" y="3472774"/>
            <a:ext cx="3191764" cy="63801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Process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43811" y="3468934"/>
            <a:ext cx="3191764" cy="63801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 Function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718039" y="3468934"/>
            <a:ext cx="3191764" cy="63801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Cellular Component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9583" y="4411577"/>
            <a:ext cx="3191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Beta-amyloid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Cell differentiation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Neurotransmission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Brain development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43811" y="4411577"/>
            <a:ext cx="3191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Transmembrane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Transcription factor binding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Kinase activity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18039" y="4411577"/>
            <a:ext cx="3191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Gamma-secretase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Dendritic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protein complexes</a:t>
            </a:r>
          </a:p>
        </p:txBody>
      </p:sp>
    </p:spTree>
    <p:extLst>
      <p:ext uri="{BB962C8B-B14F-4D97-AF65-F5344CB8AC3E}">
        <p14:creationId xmlns:p14="http://schemas.microsoft.com/office/powerpoint/2010/main" val="9909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83" y="0"/>
            <a:ext cx="11540223" cy="7578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PSEN1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sorted with Gene Ontology?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93209" y="1078662"/>
            <a:ext cx="1892969" cy="75397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PSEN1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64042" y="1896977"/>
            <a:ext cx="2129167" cy="1391652"/>
          </a:xfrm>
          <a:prstGeom prst="straightConnector1">
            <a:avLst/>
          </a:prstGeom>
          <a:ln w="177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25445" y="1932904"/>
            <a:ext cx="14248" cy="1355725"/>
          </a:xfrm>
          <a:prstGeom prst="straightConnector1">
            <a:avLst/>
          </a:prstGeom>
          <a:ln w="177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86178" y="1896977"/>
            <a:ext cx="2426790" cy="1391652"/>
          </a:xfrm>
          <a:prstGeom prst="straightConnector1">
            <a:avLst/>
          </a:prstGeom>
          <a:ln w="177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69583" y="3472774"/>
            <a:ext cx="3191764" cy="63801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Process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43811" y="3468934"/>
            <a:ext cx="3191764" cy="63801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 Function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718039" y="3468934"/>
            <a:ext cx="3191764" cy="63801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Cellular Component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9583" y="4411577"/>
            <a:ext cx="3191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Beta-amyloid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Cell differentiation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Neurotransmission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Brain development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43811" y="4411577"/>
            <a:ext cx="3191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Transmembrane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Transcription factor binding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Kinase activity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18039" y="4411577"/>
            <a:ext cx="3191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Gamma-secretase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Dendritic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protein complexes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718039" y="4427619"/>
            <a:ext cx="2903621" cy="657728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69583" y="5050722"/>
            <a:ext cx="2903621" cy="657728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69583" y="4427619"/>
            <a:ext cx="3191764" cy="336886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11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is PSEN1 conserved across organisms?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80" y="894830"/>
            <a:ext cx="9541439" cy="57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717553" y="806441"/>
            <a:ext cx="3286897" cy="1204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55465" y="825921"/>
            <a:ext cx="1618230" cy="1204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9696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Phylogeny: How is PSEN1 conserved?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33" y="709696"/>
            <a:ext cx="8061733" cy="61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758989" y="3978442"/>
            <a:ext cx="1860884" cy="48127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304420" y="1116848"/>
            <a:ext cx="2630905" cy="818147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Distance Phylogeny Method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178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proteins interact with PSEN1?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081" y="741780"/>
            <a:ext cx="5677719" cy="5160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987" y="879676"/>
            <a:ext cx="52130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APH1A: Subunit of gamma-secretase complex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APP: Amyloid beta precursor protein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CDH1: Cell adhesion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CTNNB1: Regulation of cell adhesion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GSK3B: Cell signaling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MTCH1: Mitochondrial transporter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NCSTN: Subunit of gamma-secretase complex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NOTCH1: Receptor for membrane ligands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PSENEN: Subunit of gamma-secretase complex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UBQLN1: Promotes PSEN1 accumulation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3682" y="5735783"/>
            <a:ext cx="4582391" cy="499206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06785" y="4973783"/>
            <a:ext cx="1559134" cy="762000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553</Words>
  <Application>Microsoft Office PowerPoint</Application>
  <PresentationFormat>Widescreen</PresentationFormat>
  <Paragraphs>111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What is Alzheimer’s Disease?</vt:lpstr>
      <vt:lpstr>What goes wrong in Alzheimer’s?</vt:lpstr>
      <vt:lpstr>How is PSEN1 involved in Alzheimer’s?</vt:lpstr>
      <vt:lpstr>How is PSEN1 sorted with Gene Ontology?</vt:lpstr>
      <vt:lpstr>How is PSEN1 sorted with Gene Ontology?</vt:lpstr>
      <vt:lpstr>How is PSEN1 conserved across organisms?</vt:lpstr>
      <vt:lpstr>Phylogeny: How is PSEN1 conserved?</vt:lpstr>
      <vt:lpstr>What proteins interact with PSEN1?</vt:lpstr>
      <vt:lpstr>What is the gap in knowledge?</vt:lpstr>
      <vt:lpstr>Hypothesis</vt:lpstr>
      <vt:lpstr>Aim 1: To determine additional proteins targeted by PSEN1</vt:lpstr>
      <vt:lpstr>Aim 2: Further understand the role of PSEN1</vt:lpstr>
      <vt:lpstr>Aim 3: To identify additional target genes of PSEN1</vt:lpstr>
      <vt:lpstr>What can be concluded about PSEN?</vt:lpstr>
      <vt:lpstr>Where does the future of PSEN1 lead?</vt:lpstr>
      <vt:lpstr>References</vt:lpstr>
    </vt:vector>
  </TitlesOfParts>
  <Company>University of Wisconsin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CORTEZ, ANTON P</dc:creator>
  <cp:lastModifiedBy>CORTEZ, ANTON P</cp:lastModifiedBy>
  <cp:revision>35</cp:revision>
  <dcterms:created xsi:type="dcterms:W3CDTF">2015-03-12T21:14:55Z</dcterms:created>
  <dcterms:modified xsi:type="dcterms:W3CDTF">2015-03-26T21:42:14Z</dcterms:modified>
</cp:coreProperties>
</file>