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2" r:id="rId3"/>
    <p:sldId id="285" r:id="rId4"/>
    <p:sldId id="273" r:id="rId5"/>
    <p:sldId id="259" r:id="rId6"/>
    <p:sldId id="260" r:id="rId7"/>
    <p:sldId id="286" r:id="rId8"/>
    <p:sldId id="262" r:id="rId9"/>
    <p:sldId id="263" r:id="rId10"/>
    <p:sldId id="264" r:id="rId11"/>
    <p:sldId id="291" r:id="rId12"/>
    <p:sldId id="277" r:id="rId13"/>
    <p:sldId id="288" r:id="rId14"/>
    <p:sldId id="278" r:id="rId15"/>
    <p:sldId id="284" r:id="rId16"/>
    <p:sldId id="290" r:id="rId17"/>
    <p:sldId id="267" r:id="rId18"/>
    <p:sldId id="289"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hna Skop"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FF"/>
    <a:srgbClr val="400080"/>
    <a:srgbClr val="FF0080"/>
    <a:srgbClr val="800080"/>
    <a:srgbClr val="CC99FF"/>
    <a:srgbClr val="FF0066"/>
    <a:srgbClr val="CC6600"/>
    <a:srgbClr val="00CC00"/>
    <a:srgbClr val="5FF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120" autoAdjust="0"/>
  </p:normalViewPr>
  <p:slideViewPr>
    <p:cSldViewPr snapToGrid="0">
      <p:cViewPr>
        <p:scale>
          <a:sx n="80" d="100"/>
          <a:sy n="80" d="100"/>
        </p:scale>
        <p:origin x="-1410"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F7FF2-5265-4B2A-90EA-97A11480CC9B}" type="datetimeFigureOut">
              <a:rPr lang="en-US" smtClean="0"/>
              <a:pPr/>
              <a:t>4/30/2015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6C8BD-A24E-41F6-8AB6-A7E8DB573367}" type="slidenum">
              <a:rPr lang="en-US" smtClean="0"/>
              <a:pPr/>
              <a:t>‹#›</a:t>
            </a:fld>
            <a:endParaRPr lang="en-US"/>
          </a:p>
        </p:txBody>
      </p:sp>
    </p:spTree>
    <p:extLst>
      <p:ext uri="{BB962C8B-B14F-4D97-AF65-F5344CB8AC3E}">
        <p14:creationId xmlns:p14="http://schemas.microsoft.com/office/powerpoint/2010/main" val="253048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swapped the order of your slides. I would suggest starting out with an intro to Alzheimer’s, on this slide.</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2</a:t>
            </a:fld>
            <a:endParaRPr lang="en-US"/>
          </a:p>
        </p:txBody>
      </p:sp>
    </p:spTree>
    <p:extLst>
      <p:ext uri="{BB962C8B-B14F-4D97-AF65-F5344CB8AC3E}">
        <p14:creationId xmlns:p14="http://schemas.microsoft.com/office/powerpoint/2010/main" val="269999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to identify</a:t>
            </a:r>
            <a:r>
              <a:rPr lang="en-US" baseline="0" dirty="0" smtClean="0"/>
              <a:t> the most conserved ligase region between humans, mice and zebrafish to interpret which ligase is most important to Alzheimer’s.</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15</a:t>
            </a:fld>
            <a:endParaRPr lang="en-US"/>
          </a:p>
        </p:txBody>
      </p:sp>
    </p:spTree>
    <p:extLst>
      <p:ext uri="{BB962C8B-B14F-4D97-AF65-F5344CB8AC3E}">
        <p14:creationId xmlns:p14="http://schemas.microsoft.com/office/powerpoint/2010/main" val="248824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to identify</a:t>
            </a:r>
            <a:r>
              <a:rPr lang="en-US" baseline="0" dirty="0" smtClean="0"/>
              <a:t> the most conserved ligase region between humans, mice and zebrafish to interpret which ligase is most important to Alzheimer’s.</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16</a:t>
            </a:fld>
            <a:endParaRPr lang="en-US"/>
          </a:p>
        </p:txBody>
      </p:sp>
    </p:spTree>
    <p:extLst>
      <p:ext uri="{BB962C8B-B14F-4D97-AF65-F5344CB8AC3E}">
        <p14:creationId xmlns:p14="http://schemas.microsoft.com/office/powerpoint/2010/main" val="133377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defTabSz="914400">
              <a:lnSpc>
                <a:spcPct val="100000"/>
              </a:lnSpc>
              <a:defRPr sz="1800"/>
            </a:pPr>
            <a:r>
              <a:rPr lang="en-US" sz="1200" dirty="0" smtClean="0">
                <a:latin typeface="Calibri"/>
                <a:ea typeface="Calibri"/>
                <a:cs typeface="Calibri"/>
                <a:sym typeface="Calibri"/>
              </a:rPr>
              <a:t>PSEN1- </a:t>
            </a:r>
            <a:r>
              <a:rPr lang="en-US" sz="1200" dirty="0" err="1" smtClean="0">
                <a:latin typeface="Calibri"/>
                <a:ea typeface="Calibri"/>
                <a:cs typeface="Calibri"/>
                <a:sym typeface="Calibri"/>
              </a:rPr>
              <a:t>neuroregulatory</a:t>
            </a:r>
            <a:r>
              <a:rPr lang="en-US" sz="1200" baseline="0" dirty="0" smtClean="0">
                <a:latin typeface="Calibri"/>
                <a:ea typeface="Calibri"/>
                <a:cs typeface="Calibri"/>
                <a:sym typeface="Calibri"/>
              </a:rPr>
              <a:t> gene, regulates APP production, controls amyloid plaque and neurofibrillary tangle formation</a:t>
            </a:r>
            <a:endParaRPr sz="1200" dirty="0">
              <a:latin typeface="Calibri"/>
              <a:ea typeface="Calibri"/>
              <a:cs typeface="Calibri"/>
              <a:sym typeface="Calibri"/>
            </a:endParaRPr>
          </a:p>
        </p:txBody>
      </p:sp>
    </p:spTree>
    <p:extLst>
      <p:ext uri="{BB962C8B-B14F-4D97-AF65-F5344CB8AC3E}">
        <p14:creationId xmlns:p14="http://schemas.microsoft.com/office/powerpoint/2010/main" val="379707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After</a:t>
            </a:r>
            <a:r>
              <a:rPr lang="en-US" baseline="0" dirty="0" smtClean="0"/>
              <a:t> introducing Alzheimer’s, explain what goes wrong on a molecular/cellular level. I would use some combination of this slide and the next one. Maybe use the images from slide 4 with the boxes on the bottom of this slide. You mainly just need to introduce APP, because you use APP levels as a readout in your specific aims. I would avoid going into too much detail about gamma-</a:t>
            </a:r>
            <a:r>
              <a:rPr lang="en-US" baseline="0" dirty="0" err="1" smtClean="0"/>
              <a:t>secretase</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CA55E69C-B411-5846-AB9F-DBBB2D22E60E}" type="slidenum">
              <a:rPr lang="en-US" smtClean="0"/>
              <a:pPr/>
              <a:t>4</a:t>
            </a:fld>
            <a:endParaRPr lang="en-US"/>
          </a:p>
        </p:txBody>
      </p:sp>
    </p:spTree>
    <p:extLst>
      <p:ext uri="{BB962C8B-B14F-4D97-AF65-F5344CB8AC3E}">
        <p14:creationId xmlns:p14="http://schemas.microsoft.com/office/powerpoint/2010/main" val="116350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could skip the phylogeny if you run</a:t>
            </a:r>
            <a:r>
              <a:rPr lang="en-US" baseline="0" dirty="0" smtClean="0"/>
              <a:t> long on time when you practice. The flow of the talk would not be disrupted at all.</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6</a:t>
            </a:fld>
            <a:endParaRPr lang="en-US"/>
          </a:p>
        </p:txBody>
      </p:sp>
    </p:spTree>
    <p:extLst>
      <p:ext uri="{BB962C8B-B14F-4D97-AF65-F5344CB8AC3E}">
        <p14:creationId xmlns:p14="http://schemas.microsoft.com/office/powerpoint/2010/main" val="283225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Can you take the STRING interaction network and group it to make this slide a bit less messy? Kassie Ford did this really well in her presentation, which you will see tomorrow. You can download her talk and take a look. You could easily group the gamma-secretase/APP-related things (APH1A, APP, NCSTN, PSENEN), the cell adhesion things (CDH1, CTNNB1), and the cell signaling things (GSK3B, NOTCH1) into separate classes, leaving only UBQLN1 and MTCH1 as “outliers.” This will make your slide much simpler and help to draw the focus to where it’s really important.</a:t>
            </a:r>
          </a:p>
        </p:txBody>
      </p:sp>
    </p:spTree>
    <p:extLst>
      <p:ext uri="{BB962C8B-B14F-4D97-AF65-F5344CB8AC3E}">
        <p14:creationId xmlns:p14="http://schemas.microsoft.com/office/powerpoint/2010/main" val="8723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As</a:t>
            </a:r>
            <a:r>
              <a:rPr lang="en-US" baseline="0" dirty="0" smtClean="0"/>
              <a:t> </a:t>
            </a:r>
            <a:r>
              <a:rPr lang="en-US" baseline="0" dirty="0" err="1" smtClean="0"/>
              <a:t>Ahna</a:t>
            </a:r>
            <a:r>
              <a:rPr lang="en-US" baseline="0" dirty="0" smtClean="0"/>
              <a:t> said in her email, you should e</a:t>
            </a:r>
            <a:r>
              <a:rPr lang="en-US" dirty="0" smtClean="0"/>
              <a:t>xpand</a:t>
            </a:r>
            <a:r>
              <a:rPr lang="en-US" baseline="0" dirty="0" smtClean="0"/>
              <a:t> your slides for each of your aims. You can talk about the aim and your approach on one slide, and the hypothesis and rationale on the next slide. You should also discuss what you expect to find, making some hypothetical data. Gina </a:t>
            </a:r>
            <a:r>
              <a:rPr lang="en-US" baseline="0" dirty="0" err="1" smtClean="0"/>
              <a:t>Castelvecchi</a:t>
            </a:r>
            <a:r>
              <a:rPr lang="en-US" baseline="0" dirty="0" smtClean="0"/>
              <a:t> from last year did a great job with this; download her talk and see how she presented her “results.” Also be prepared to talk about controls and experimental design, as you may get questions from the class about these things.</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10</a:t>
            </a:fld>
            <a:endParaRPr lang="en-US"/>
          </a:p>
        </p:txBody>
      </p:sp>
    </p:spTree>
    <p:extLst>
      <p:ext uri="{BB962C8B-B14F-4D97-AF65-F5344CB8AC3E}">
        <p14:creationId xmlns:p14="http://schemas.microsoft.com/office/powerpoint/2010/main" val="22744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Same as for aim 1</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12</a:t>
            </a:fld>
            <a:endParaRPr lang="en-US"/>
          </a:p>
        </p:txBody>
      </p:sp>
    </p:spTree>
    <p:extLst>
      <p:ext uri="{BB962C8B-B14F-4D97-AF65-F5344CB8AC3E}">
        <p14:creationId xmlns:p14="http://schemas.microsoft.com/office/powerpoint/2010/main" val="312847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Same as for aim 1</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13</a:t>
            </a:fld>
            <a:endParaRPr lang="en-US"/>
          </a:p>
        </p:txBody>
      </p:sp>
    </p:spTree>
    <p:extLst>
      <p:ext uri="{BB962C8B-B14F-4D97-AF65-F5344CB8AC3E}">
        <p14:creationId xmlns:p14="http://schemas.microsoft.com/office/powerpoint/2010/main" val="24290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 aims 1 &amp; 2 slides.</a:t>
            </a:r>
            <a:endParaRPr lang="en-US" dirty="0"/>
          </a:p>
        </p:txBody>
      </p:sp>
      <p:sp>
        <p:nvSpPr>
          <p:cNvPr id="4" name="Slide Number Placeholder 3"/>
          <p:cNvSpPr>
            <a:spLocks noGrp="1"/>
          </p:cNvSpPr>
          <p:nvPr>
            <p:ph type="sldNum" sz="quarter" idx="10"/>
          </p:nvPr>
        </p:nvSpPr>
        <p:spPr/>
        <p:txBody>
          <a:bodyPr/>
          <a:lstStyle/>
          <a:p>
            <a:fld id="{ABF6C8BD-A24E-41F6-8AB6-A7E8DB573367}" type="slidenum">
              <a:rPr lang="en-US" smtClean="0"/>
              <a:pPr/>
              <a:t>14</a:t>
            </a:fld>
            <a:endParaRPr lang="en-US"/>
          </a:p>
        </p:txBody>
      </p:sp>
    </p:spTree>
    <p:extLst>
      <p:ext uri="{BB962C8B-B14F-4D97-AF65-F5344CB8AC3E}">
        <p14:creationId xmlns:p14="http://schemas.microsoft.com/office/powerpoint/2010/main" val="422633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5A87FF-B751-4575-B4A3-180CE591B811}"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8989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A87FF-B751-4575-B4A3-180CE591B811}"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127920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A87FF-B751-4575-B4A3-180CE591B811}"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15027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5A87FF-B751-4575-B4A3-180CE591B811}"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150257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A87FF-B751-4575-B4A3-180CE591B811}"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428336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5A87FF-B751-4575-B4A3-180CE591B811}"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227465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5A87FF-B751-4575-B4A3-180CE591B811}"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238724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5A87FF-B751-4575-B4A3-180CE591B811}"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113036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A87FF-B751-4575-B4A3-180CE591B811}"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27433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A87FF-B751-4575-B4A3-180CE591B811}"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232839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A87FF-B751-4575-B4A3-180CE591B811}"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721E5-9039-4D36-A97C-2ABBB385BCD0}" type="slidenum">
              <a:rPr lang="en-US" smtClean="0"/>
              <a:pPr/>
              <a:t>‹#›</a:t>
            </a:fld>
            <a:endParaRPr lang="en-US"/>
          </a:p>
        </p:txBody>
      </p:sp>
    </p:spTree>
    <p:extLst>
      <p:ext uri="{BB962C8B-B14F-4D97-AF65-F5344CB8AC3E}">
        <p14:creationId xmlns:p14="http://schemas.microsoft.com/office/powerpoint/2010/main" val="155997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A87FF-B751-4575-B4A3-180CE591B811}" type="datetimeFigureOut">
              <a:rPr lang="en-US" smtClean="0"/>
              <a:pPr/>
              <a:t>4/30/2015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721E5-9039-4D36-A97C-2ABBB385BCD0}" type="slidenum">
              <a:rPr lang="en-US" smtClean="0"/>
              <a:pPr/>
              <a:t>‹#›</a:t>
            </a:fld>
            <a:endParaRPr lang="en-US"/>
          </a:p>
        </p:txBody>
      </p:sp>
    </p:spTree>
    <p:extLst>
      <p:ext uri="{BB962C8B-B14F-4D97-AF65-F5344CB8AC3E}">
        <p14:creationId xmlns:p14="http://schemas.microsoft.com/office/powerpoint/2010/main" val="205969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6.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hyperlink" Target="http://www.ncbi.nlm.nih.gov/pubmed/7888181" TargetMode="External"/><Relationship Id="rId3" Type="http://schemas.openxmlformats.org/officeDocument/2006/relationships/hyperlink" Target="http://dx.doi.org/10.1136/bmj.b158" TargetMode="External"/><Relationship Id="rId7" Type="http://schemas.openxmlformats.org/officeDocument/2006/relationships/hyperlink" Target="http://dx.doi.org/10.1146/annurev.cb.10.110194.002105"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 Id="rId6" Type="http://schemas.openxmlformats.org/officeDocument/2006/relationships/hyperlink" Target="http://www.news.ucsb.edu/2013/013813/origin-alzheimer%E2%80%99s-gene-mutation-discovered" TargetMode="External"/><Relationship Id="rId5" Type="http://schemas.openxmlformats.org/officeDocument/2006/relationships/hyperlink" Target="http://www.ncbi.nlm.nih.gov/pubmed/19196745" TargetMode="External"/><Relationship Id="rId10" Type="http://schemas.openxmlformats.org/officeDocument/2006/relationships/hyperlink" Target="http://www.ncbi.nlm.nih.gov/pubmed/22122073" TargetMode="External"/><Relationship Id="rId4" Type="http://schemas.openxmlformats.org/officeDocument/2006/relationships/hyperlink" Target="http://en.wikipedia.org/wiki/PubMed_Identifier" TargetMode="External"/><Relationship Id="rId9" Type="http://schemas.openxmlformats.org/officeDocument/2006/relationships/hyperlink" Target="http://dx.doi.org/10.1111/j.1471-4159.2011.07505.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dorbit.com/media/uploads/2012/09/health-090612-002-617x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667" y="495300"/>
            <a:ext cx="6751284" cy="4551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649" y="5047221"/>
            <a:ext cx="8476735" cy="507831"/>
          </a:xfrm>
          <a:prstGeom prst="rect">
            <a:avLst/>
          </a:prstGeom>
          <a:noFill/>
        </p:spPr>
        <p:txBody>
          <a:bodyPr wrap="square" rtlCol="0">
            <a:spAutoFit/>
          </a:bodyPr>
          <a:lstStyle/>
          <a:p>
            <a:pPr algn="ctr"/>
            <a:r>
              <a:rPr lang="en-US" sz="2700" dirty="0">
                <a:latin typeface="Arial" panose="020B0604020202020204" pitchFamily="34" charset="0"/>
                <a:cs typeface="Arial" panose="020B0604020202020204" pitchFamily="34" charset="0"/>
              </a:rPr>
              <a:t>Alzheimer’s Disease and the influence of </a:t>
            </a:r>
            <a:r>
              <a:rPr lang="en-US" sz="2700" dirty="0" err="1">
                <a:latin typeface="Arial" panose="020B0604020202020204" pitchFamily="34" charset="0"/>
                <a:cs typeface="Arial" panose="020B0604020202020204" pitchFamily="34" charset="0"/>
              </a:rPr>
              <a:t>Presenilin</a:t>
            </a:r>
            <a:r>
              <a:rPr lang="en-US" sz="2700" dirty="0">
                <a:latin typeface="Arial" panose="020B0604020202020204" pitchFamily="34" charset="0"/>
                <a:cs typeface="Arial" panose="020B0604020202020204" pitchFamily="34" charset="0"/>
              </a:rPr>
              <a:t> 1</a:t>
            </a:r>
          </a:p>
        </p:txBody>
      </p:sp>
      <p:sp>
        <p:nvSpPr>
          <p:cNvPr id="5" name="TextBox 4"/>
          <p:cNvSpPr txBox="1"/>
          <p:nvPr/>
        </p:nvSpPr>
        <p:spPr>
          <a:xfrm>
            <a:off x="2662879" y="5733021"/>
            <a:ext cx="3750276" cy="323165"/>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By Tony Cortez</a:t>
            </a:r>
          </a:p>
        </p:txBody>
      </p:sp>
    </p:spTree>
    <p:extLst>
      <p:ext uri="{BB962C8B-B14F-4D97-AF65-F5344CB8AC3E}">
        <p14:creationId xmlns:p14="http://schemas.microsoft.com/office/powerpoint/2010/main" val="70883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3208947" cy="52191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1</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sp>
        <p:nvSpPr>
          <p:cNvPr id="8" name="Rounded Rectangle 7"/>
          <p:cNvSpPr/>
          <p:nvPr/>
        </p:nvSpPr>
        <p:spPr>
          <a:xfrm>
            <a:off x="2884808" y="1731591"/>
            <a:ext cx="3392905" cy="72189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atin typeface="Arial" panose="020B0604020202020204" pitchFamily="34" charset="0"/>
                <a:cs typeface="Arial" panose="020B0604020202020204" pitchFamily="34" charset="0"/>
              </a:rPr>
              <a:t>Approach</a:t>
            </a: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Chemical Genetic Database</a:t>
            </a:r>
          </a:p>
        </p:txBody>
      </p:sp>
      <p:pic>
        <p:nvPicPr>
          <p:cNvPr id="4098" name="Picture 2" descr="http://upload.wikimedia.org/wikipedia/commons/a/a4/Pubchem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9273" y="3432031"/>
            <a:ext cx="3374443" cy="791139"/>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402" y="2936355"/>
            <a:ext cx="1782491" cy="1782491"/>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Arrow Connector 10"/>
          <p:cNvCxnSpPr>
            <a:stCxn id="4098" idx="3"/>
            <a:endCxn id="10" idx="1"/>
          </p:cNvCxnSpPr>
          <p:nvPr/>
        </p:nvCxnSpPr>
        <p:spPr>
          <a:xfrm>
            <a:off x="6513716" y="3827601"/>
            <a:ext cx="735686" cy="0"/>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2707" y="3539252"/>
            <a:ext cx="2360881" cy="576695"/>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Arial" panose="020B0604020202020204" pitchFamily="34" charset="0"/>
                <a:cs typeface="Arial" panose="020B0604020202020204" pitchFamily="34" charset="0"/>
              </a:rPr>
              <a:t>UBQLN1</a:t>
            </a:r>
          </a:p>
        </p:txBody>
      </p:sp>
      <p:cxnSp>
        <p:nvCxnSpPr>
          <p:cNvPr id="17" name="Straight Arrow Connector 16"/>
          <p:cNvCxnSpPr>
            <a:stCxn id="15" idx="3"/>
            <a:endCxn id="4098" idx="1"/>
          </p:cNvCxnSpPr>
          <p:nvPr/>
        </p:nvCxnSpPr>
        <p:spPr>
          <a:xfrm>
            <a:off x="2403588" y="3827600"/>
            <a:ext cx="735685" cy="1"/>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23708" y="5822614"/>
            <a:ext cx="8515107" cy="72189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Arial" panose="020B0604020202020204" pitchFamily="34" charset="0"/>
                <a:cs typeface="Arial" panose="020B0604020202020204" pitchFamily="34" charset="0"/>
              </a:rPr>
              <a:t>Hypothesis</a:t>
            </a:r>
            <a:r>
              <a:rPr lang="en-US" dirty="0">
                <a:solidFill>
                  <a:schemeClr val="tx1"/>
                </a:solidFill>
                <a:latin typeface="Arial" panose="020B0604020202020204" pitchFamily="34" charset="0"/>
                <a:cs typeface="Arial" panose="020B0604020202020204" pitchFamily="34" charset="0"/>
              </a:rPr>
              <a:t>: Drugs that inhibit </a:t>
            </a:r>
            <a:r>
              <a:rPr lang="en-US" dirty="0" smtClean="0">
                <a:solidFill>
                  <a:schemeClr val="tx1"/>
                </a:solidFill>
                <a:latin typeface="Arial" panose="020B0604020202020204" pitchFamily="34" charset="0"/>
                <a:cs typeface="Arial" panose="020B0604020202020204" pitchFamily="34" charset="0"/>
              </a:rPr>
              <a:t>UBQLN1 </a:t>
            </a:r>
            <a:r>
              <a:rPr lang="en-US" dirty="0">
                <a:solidFill>
                  <a:schemeClr val="tx1"/>
                </a:solidFill>
                <a:latin typeface="Arial" panose="020B0604020202020204" pitchFamily="34" charset="0"/>
                <a:cs typeface="Arial" panose="020B0604020202020204" pitchFamily="34" charset="0"/>
              </a:rPr>
              <a:t>will suppress </a:t>
            </a:r>
            <a:r>
              <a:rPr lang="en-US" dirty="0" smtClean="0">
                <a:solidFill>
                  <a:schemeClr val="tx1"/>
                </a:solidFill>
                <a:latin typeface="Arial" panose="020B0604020202020204" pitchFamily="34" charset="0"/>
                <a:cs typeface="Arial" panose="020B0604020202020204" pitchFamily="34" charset="0"/>
              </a:rPr>
              <a:t>PSEN1 accumulation, APP </a:t>
            </a:r>
            <a:r>
              <a:rPr lang="en-US" dirty="0">
                <a:solidFill>
                  <a:schemeClr val="tx1"/>
                </a:solidFill>
                <a:latin typeface="Arial" panose="020B0604020202020204" pitchFamily="34" charset="0"/>
                <a:cs typeface="Arial" panose="020B0604020202020204" pitchFamily="34" charset="0"/>
              </a:rPr>
              <a:t>production and amyloid plaque formation.</a:t>
            </a:r>
          </a:p>
        </p:txBody>
      </p:sp>
      <p:sp>
        <p:nvSpPr>
          <p:cNvPr id="2" name="Rectangle 1"/>
          <p:cNvSpPr/>
          <p:nvPr/>
        </p:nvSpPr>
        <p:spPr>
          <a:xfrm>
            <a:off x="891788" y="588142"/>
            <a:ext cx="7378943" cy="954107"/>
          </a:xfrm>
          <a:prstGeom prst="rect">
            <a:avLst/>
          </a:prstGeom>
        </p:spPr>
        <p:txBody>
          <a:bodyPr wrap="none">
            <a:spAutoFit/>
          </a:bodyPr>
          <a:lstStyle/>
          <a:p>
            <a:pPr algn="ctr"/>
            <a:r>
              <a:rPr lang="en-US" sz="2800" dirty="0">
                <a:solidFill>
                  <a:schemeClr val="tx1">
                    <a:lumMod val="85000"/>
                    <a:lumOff val="15000"/>
                  </a:schemeClr>
                </a:solidFill>
                <a:latin typeface="Arial" panose="020B0604020202020204" pitchFamily="34" charset="0"/>
                <a:cs typeface="Arial" panose="020B0604020202020204" pitchFamily="34" charset="0"/>
              </a:rPr>
              <a:t>Identify a drug that </a:t>
            </a:r>
            <a:r>
              <a:rPr lang="en-US" sz="2800" dirty="0" smtClean="0">
                <a:solidFill>
                  <a:schemeClr val="tx1">
                    <a:lumMod val="85000"/>
                    <a:lumOff val="15000"/>
                  </a:schemeClr>
                </a:solidFill>
                <a:latin typeface="Arial" panose="020B0604020202020204" pitchFamily="34" charset="0"/>
                <a:cs typeface="Arial" panose="020B0604020202020204" pitchFamily="34" charset="0"/>
              </a:rPr>
              <a:t>inhibits UBQLN1 function </a:t>
            </a:r>
          </a:p>
          <a:p>
            <a:pPr algn="ctr"/>
            <a:r>
              <a:rPr lang="en-US" sz="2800" dirty="0" smtClean="0">
                <a:solidFill>
                  <a:schemeClr val="tx1">
                    <a:lumMod val="85000"/>
                    <a:lumOff val="15000"/>
                  </a:schemeClr>
                </a:solidFill>
                <a:latin typeface="Arial" panose="020B0604020202020204" pitchFamily="34" charset="0"/>
                <a:cs typeface="Arial" panose="020B0604020202020204" pitchFamily="34" charset="0"/>
              </a:rPr>
              <a:t>of PSEN1 over-accumulation</a:t>
            </a:r>
          </a:p>
        </p:txBody>
      </p:sp>
      <p:sp>
        <p:nvSpPr>
          <p:cNvPr id="12" name="Rectangle 11"/>
          <p:cNvSpPr/>
          <p:nvPr/>
        </p:nvSpPr>
        <p:spPr>
          <a:xfrm>
            <a:off x="6279113" y="4828777"/>
            <a:ext cx="2864887" cy="369332"/>
          </a:xfrm>
          <a:prstGeom prst="rect">
            <a:avLst/>
          </a:prstGeom>
        </p:spPr>
        <p:txBody>
          <a:bodyPr wrap="none">
            <a:spAutoFit/>
          </a:bodyPr>
          <a:lstStyle/>
          <a:p>
            <a:pPr algn="ctr"/>
            <a:r>
              <a:rPr lang="en-US" dirty="0" smtClean="0">
                <a:solidFill>
                  <a:schemeClr val="tx1">
                    <a:lumMod val="85000"/>
                    <a:lumOff val="15000"/>
                  </a:schemeClr>
                </a:solidFill>
                <a:latin typeface="Arial" panose="020B0604020202020204" pitchFamily="34" charset="0"/>
                <a:cs typeface="Arial" panose="020B0604020202020204" pitchFamily="34" charset="0"/>
              </a:rPr>
              <a:t>Compound CID 17757413</a:t>
            </a:r>
            <a:endParaRPr lang="en-US" dirty="0">
              <a:solidFill>
                <a:schemeClr val="tx1">
                  <a:lumMod val="85000"/>
                  <a:lumOff val="15000"/>
                </a:schemeClr>
              </a:solidFill>
            </a:endParaRPr>
          </a:p>
        </p:txBody>
      </p:sp>
      <p:sp>
        <p:nvSpPr>
          <p:cNvPr id="4" name="Rectangle 3"/>
          <p:cNvSpPr/>
          <p:nvPr/>
        </p:nvSpPr>
        <p:spPr>
          <a:xfrm>
            <a:off x="2417562" y="5138763"/>
            <a:ext cx="6726438"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(E)-3-[4-(</a:t>
            </a:r>
            <a:r>
              <a:rPr lang="en-US" sz="1600" dirty="0" err="1">
                <a:latin typeface="Arial" panose="020B0604020202020204" pitchFamily="34" charset="0"/>
                <a:cs typeface="Arial" panose="020B0604020202020204" pitchFamily="34" charset="0"/>
              </a:rPr>
              <a:t>dimethylamino</a:t>
            </a:r>
            <a:r>
              <a:rPr lang="en-US" sz="1600" dirty="0">
                <a:latin typeface="Arial" panose="020B0604020202020204" pitchFamily="34" charset="0"/>
                <a:cs typeface="Arial" panose="020B0604020202020204" pitchFamily="34" charset="0"/>
              </a:rPr>
              <a:t>)phenyl]-1-(5-iodothiophen-2-yl)prop-2-en-1-one</a:t>
            </a:r>
          </a:p>
        </p:txBody>
      </p:sp>
    </p:spTree>
    <p:extLst>
      <p:ext uri="{BB962C8B-B14F-4D97-AF65-F5344CB8AC3E}">
        <p14:creationId xmlns:p14="http://schemas.microsoft.com/office/powerpoint/2010/main" val="711527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http://www.biochemie.abi.med.uni-muenchen.de/pictures/publications/bace-g.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76" t="48479" b="7890"/>
          <a:stretch/>
        </p:blipFill>
        <p:spPr bwMode="auto">
          <a:xfrm>
            <a:off x="5418895" y="3493747"/>
            <a:ext cx="1596699" cy="12101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biochemie.abi.med.uni-muenchen.de/pictures/publications/bace-g.jpg"/>
          <p:cNvPicPr>
            <a:picLocks noChangeAspect="1" noChangeArrowheads="1"/>
          </p:cNvPicPr>
          <p:nvPr/>
        </p:nvPicPr>
        <p:blipFill rotWithShape="1">
          <a:blip r:embed="rId2">
            <a:extLst>
              <a:ext uri="{28A0092B-C50C-407E-A947-70E740481C1C}">
                <a14:useLocalDpi xmlns:a14="http://schemas.microsoft.com/office/drawing/2010/main" val="0"/>
              </a:ext>
            </a:extLst>
          </a:blip>
          <a:srcRect l="52146" b="57875"/>
          <a:stretch/>
        </p:blipFill>
        <p:spPr bwMode="auto">
          <a:xfrm>
            <a:off x="5396517" y="5819251"/>
            <a:ext cx="1587734" cy="11684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biochemie.abi.med.uni-muenchen.de/pictures/publications/bace-g.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76" t="48479" b="7890"/>
          <a:stretch/>
        </p:blipFill>
        <p:spPr bwMode="auto">
          <a:xfrm>
            <a:off x="1467681" y="5848802"/>
            <a:ext cx="1596699" cy="121017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76399" y="1544698"/>
            <a:ext cx="1535795" cy="648221"/>
          </a:xfrm>
          <a:prstGeom prst="round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Direct target library</a:t>
            </a:r>
            <a:endParaRPr lang="en-US" dirty="0">
              <a:solidFill>
                <a:schemeClr val="bg1"/>
              </a:solidFill>
            </a:endParaRPr>
          </a:p>
        </p:txBody>
      </p:sp>
      <p:pic>
        <p:nvPicPr>
          <p:cNvPr id="2050" name="Picture 2" descr="http://www.biochemie.abi.med.uni-muenchen.de/pictures/publications/bace-g.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76" t="48479" b="7890"/>
          <a:stretch/>
        </p:blipFill>
        <p:spPr bwMode="auto">
          <a:xfrm>
            <a:off x="1444917" y="4693135"/>
            <a:ext cx="1596699" cy="1210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ochemie.abi.med.uni-muenchen.de/pictures/publications/bace-g.jpg"/>
          <p:cNvPicPr>
            <a:picLocks noChangeAspect="1" noChangeArrowheads="1"/>
          </p:cNvPicPr>
          <p:nvPr/>
        </p:nvPicPr>
        <p:blipFill rotWithShape="1">
          <a:blip r:embed="rId2">
            <a:extLst>
              <a:ext uri="{28A0092B-C50C-407E-A947-70E740481C1C}">
                <a14:useLocalDpi xmlns:a14="http://schemas.microsoft.com/office/drawing/2010/main" val="0"/>
              </a:ext>
            </a:extLst>
          </a:blip>
          <a:srcRect l="52146" b="57875"/>
          <a:stretch/>
        </p:blipFill>
        <p:spPr bwMode="auto">
          <a:xfrm>
            <a:off x="1453882" y="3524700"/>
            <a:ext cx="1587734" cy="11684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biochemie.abi.med.uni-muenchen.de/pictures/publications/bace-g.jpg"/>
          <p:cNvPicPr>
            <a:picLocks noChangeAspect="1" noChangeArrowheads="1"/>
          </p:cNvPicPr>
          <p:nvPr/>
        </p:nvPicPr>
        <p:blipFill rotWithShape="1">
          <a:blip r:embed="rId2">
            <a:extLst>
              <a:ext uri="{28A0092B-C50C-407E-A947-70E740481C1C}">
                <a14:useLocalDpi xmlns:a14="http://schemas.microsoft.com/office/drawing/2010/main" val="0"/>
              </a:ext>
            </a:extLst>
          </a:blip>
          <a:srcRect l="52146" b="57875"/>
          <a:stretch/>
        </p:blipFill>
        <p:spPr bwMode="auto">
          <a:xfrm>
            <a:off x="5430613" y="4734877"/>
            <a:ext cx="1587734" cy="11684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37394" y="3010720"/>
            <a:ext cx="97429" cy="38922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4691927"/>
            <a:ext cx="9142064" cy="1114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2237804" y="1504086"/>
            <a:ext cx="622570" cy="77821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4ti.co.uk/files/cache/a3bc57e6cffc1ed9f052a3a489aaa400_f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984" y="1152389"/>
            <a:ext cx="2142050" cy="1457220"/>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0" y="0"/>
            <a:ext cx="3208947" cy="52191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1</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pic>
        <p:nvPicPr>
          <p:cNvPr id="30" name="Picture 6" descr="http://www.ferris.edu/HTMLS/colleges/artsands/Biological-Sciences/faculty-staff/hoerter/zebrafishcutout_edit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3721" y="956704"/>
            <a:ext cx="1107895" cy="666000"/>
          </a:xfrm>
          <a:prstGeom prst="rect">
            <a:avLst/>
          </a:prstGeom>
          <a:noFill/>
          <a:extLst>
            <a:ext uri="{909E8E84-426E-40DD-AFC4-6F175D3DCCD1}">
              <a14:hiddenFill xmlns:a14="http://schemas.microsoft.com/office/drawing/2010/main">
                <a:solidFill>
                  <a:srgbClr val="FFFFFF"/>
                </a:solidFill>
              </a14:hiddenFill>
            </a:ext>
          </a:extLst>
        </p:spPr>
      </p:pic>
      <p:sp>
        <p:nvSpPr>
          <p:cNvPr id="31" name="Down Arrow 30"/>
          <p:cNvSpPr/>
          <p:nvPr/>
        </p:nvSpPr>
        <p:spPr>
          <a:xfrm rot="16200000">
            <a:off x="5853644" y="1613813"/>
            <a:ext cx="622570" cy="77821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6" descr="http://cdn2.hubspot.net/hub/96806/images/T-maze%20for%20zebrafish.jpg?t=14296093603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539" y="935116"/>
            <a:ext cx="1750123" cy="17291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2" descr="Pictu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62" t="9329" r="16953" b="7320"/>
          <a:stretch/>
        </p:blipFill>
        <p:spPr bwMode="auto">
          <a:xfrm rot="16200000">
            <a:off x="5772130" y="669599"/>
            <a:ext cx="824071" cy="1145075"/>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34" name="Rectangle 33"/>
          <p:cNvSpPr/>
          <p:nvPr/>
        </p:nvSpPr>
        <p:spPr>
          <a:xfrm>
            <a:off x="781753" y="3846598"/>
            <a:ext cx="583814" cy="400110"/>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WT</a:t>
            </a:r>
            <a:endParaRPr lang="en-US" sz="2000" dirty="0">
              <a:solidFill>
                <a:schemeClr val="tx1">
                  <a:lumMod val="85000"/>
                  <a:lumOff val="15000"/>
                </a:schemeClr>
              </a:solidFill>
            </a:endParaRPr>
          </a:p>
        </p:txBody>
      </p:sp>
      <p:sp>
        <p:nvSpPr>
          <p:cNvPr id="35" name="Rectangle 34"/>
          <p:cNvSpPr/>
          <p:nvPr/>
        </p:nvSpPr>
        <p:spPr>
          <a:xfrm>
            <a:off x="123492" y="4972125"/>
            <a:ext cx="1237839"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 Mutated</a:t>
            </a:r>
          </a:p>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PSEN1</a:t>
            </a:r>
            <a:endParaRPr lang="en-US" sz="2000" dirty="0">
              <a:solidFill>
                <a:schemeClr val="tx1">
                  <a:lumMod val="85000"/>
                  <a:lumOff val="15000"/>
                </a:schemeClr>
              </a:solidFill>
            </a:endParaRPr>
          </a:p>
        </p:txBody>
      </p:sp>
      <p:sp>
        <p:nvSpPr>
          <p:cNvPr id="37" name="Rectangle 36"/>
          <p:cNvSpPr/>
          <p:nvPr/>
        </p:nvSpPr>
        <p:spPr>
          <a:xfrm>
            <a:off x="6984251" y="3010720"/>
            <a:ext cx="112767" cy="3846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36814" y="3060043"/>
            <a:ext cx="869148" cy="400110"/>
          </a:xfrm>
          <a:prstGeom prst="rect">
            <a:avLst/>
          </a:prstGeom>
        </p:spPr>
        <p:txBody>
          <a:bodyPr wrap="none">
            <a:spAutoFit/>
          </a:bodyPr>
          <a:lstStyle/>
          <a:p>
            <a:pPr algn="ctr"/>
            <a:r>
              <a:rPr lang="en-US" sz="2000" b="1" dirty="0">
                <a:solidFill>
                  <a:schemeClr val="tx1">
                    <a:lumMod val="85000"/>
                    <a:lumOff val="15000"/>
                  </a:schemeClr>
                </a:solidFill>
                <a:latin typeface="Arial" panose="020B0604020202020204" pitchFamily="34" charset="0"/>
                <a:cs typeface="Arial" panose="020B0604020202020204" pitchFamily="34" charset="0"/>
              </a:rPr>
              <a:t>-</a:t>
            </a:r>
            <a:r>
              <a:rPr lang="en-US" sz="2000" b="1" dirty="0" smtClean="0">
                <a:solidFill>
                  <a:schemeClr val="tx1">
                    <a:lumMod val="85000"/>
                    <a:lumOff val="15000"/>
                  </a:schemeClr>
                </a:solidFill>
                <a:latin typeface="Arial" panose="020B0604020202020204" pitchFamily="34" charset="0"/>
                <a:cs typeface="Arial" panose="020B0604020202020204" pitchFamily="34" charset="0"/>
              </a:rPr>
              <a:t>Drug</a:t>
            </a:r>
            <a:endParaRPr lang="en-US" sz="2000" dirty="0">
              <a:solidFill>
                <a:schemeClr val="tx1">
                  <a:lumMod val="85000"/>
                  <a:lumOff val="15000"/>
                </a:schemeClr>
              </a:solidFill>
            </a:endParaRPr>
          </a:p>
        </p:txBody>
      </p:sp>
      <p:sp>
        <p:nvSpPr>
          <p:cNvPr id="39" name="Rectangle 38"/>
          <p:cNvSpPr/>
          <p:nvPr/>
        </p:nvSpPr>
        <p:spPr>
          <a:xfrm>
            <a:off x="5723749" y="3075032"/>
            <a:ext cx="933268" cy="400110"/>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+Drug</a:t>
            </a:r>
            <a:endParaRPr lang="en-US" sz="2000" dirty="0">
              <a:solidFill>
                <a:schemeClr val="tx1">
                  <a:lumMod val="85000"/>
                  <a:lumOff val="15000"/>
                </a:schemeClr>
              </a:solidFill>
            </a:endParaRPr>
          </a:p>
        </p:txBody>
      </p:sp>
      <p:sp>
        <p:nvSpPr>
          <p:cNvPr id="40" name="Rectangle 39"/>
          <p:cNvSpPr/>
          <p:nvPr/>
        </p:nvSpPr>
        <p:spPr>
          <a:xfrm>
            <a:off x="7246449" y="2788089"/>
            <a:ext cx="1746183"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+Drug</a:t>
            </a:r>
          </a:p>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Memory </a:t>
            </a:r>
            <a:r>
              <a:rPr lang="en-US" sz="2000" b="1" dirty="0">
                <a:solidFill>
                  <a:schemeClr val="tx1">
                    <a:lumMod val="85000"/>
                    <a:lumOff val="15000"/>
                  </a:schemeClr>
                </a:solidFill>
                <a:latin typeface="Arial" panose="020B0604020202020204" pitchFamily="34" charset="0"/>
                <a:cs typeface="Arial" panose="020B0604020202020204" pitchFamily="34" charset="0"/>
              </a:rPr>
              <a:t>Test</a:t>
            </a:r>
            <a:endParaRPr lang="en-US" sz="2000" dirty="0">
              <a:solidFill>
                <a:schemeClr val="tx1">
                  <a:lumMod val="85000"/>
                  <a:lumOff val="15000"/>
                </a:schemeClr>
              </a:solidFill>
            </a:endParaRPr>
          </a:p>
        </p:txBody>
      </p:sp>
      <p:sp>
        <p:nvSpPr>
          <p:cNvPr id="41" name="Rectangle 40"/>
          <p:cNvSpPr/>
          <p:nvPr/>
        </p:nvSpPr>
        <p:spPr>
          <a:xfrm>
            <a:off x="15290" y="5858530"/>
            <a:ext cx="9126774" cy="112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0287" y="6026380"/>
            <a:ext cx="1241044"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Mutated</a:t>
            </a:r>
          </a:p>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UBQLN4</a:t>
            </a:r>
            <a:endParaRPr lang="en-US" sz="2000" dirty="0">
              <a:solidFill>
                <a:schemeClr val="tx1">
                  <a:lumMod val="85000"/>
                  <a:lumOff val="15000"/>
                </a:schemeClr>
              </a:solidFill>
            </a:endParaRPr>
          </a:p>
        </p:txBody>
      </p:sp>
      <p:sp>
        <p:nvSpPr>
          <p:cNvPr id="23" name="Rounded Rectangle 22"/>
          <p:cNvSpPr/>
          <p:nvPr/>
        </p:nvSpPr>
        <p:spPr>
          <a:xfrm>
            <a:off x="6237356" y="5626618"/>
            <a:ext cx="1455828" cy="60845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panose="020B0604020202020204" pitchFamily="34" charset="0"/>
                <a:cs typeface="Arial" panose="020B0604020202020204" pitchFamily="34" charset="0"/>
              </a:rPr>
              <a:t>No amyloid plaques!</a:t>
            </a:r>
            <a:endParaRPr lang="en-US" dirty="0">
              <a:solidFill>
                <a:schemeClr val="bg1"/>
              </a:solidFill>
            </a:endParaRPr>
          </a:p>
        </p:txBody>
      </p:sp>
      <p:sp>
        <p:nvSpPr>
          <p:cNvPr id="45" name="Rectangle 44"/>
          <p:cNvSpPr/>
          <p:nvPr/>
        </p:nvSpPr>
        <p:spPr>
          <a:xfrm>
            <a:off x="7638728" y="3806381"/>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46" name="Rectangle 45"/>
          <p:cNvSpPr/>
          <p:nvPr/>
        </p:nvSpPr>
        <p:spPr>
          <a:xfrm>
            <a:off x="7543348" y="5085951"/>
            <a:ext cx="1366080" cy="461665"/>
          </a:xfrm>
          <a:prstGeom prst="rect">
            <a:avLst/>
          </a:prstGeom>
        </p:spPr>
        <p:txBody>
          <a:bodyPr wrap="none">
            <a:spAutoFit/>
          </a:bodyPr>
          <a:lstStyle/>
          <a:p>
            <a:pPr algn="ctr"/>
            <a:r>
              <a:rPr lang="en-US" sz="2400" b="1" dirty="0" smtClean="0">
                <a:solidFill>
                  <a:srgbClr val="006600"/>
                </a:solidFill>
                <a:latin typeface="Arial" panose="020B0604020202020204" pitchFamily="34" charset="0"/>
                <a:cs typeface="Arial" panose="020B0604020202020204" pitchFamily="34" charset="0"/>
              </a:rPr>
              <a:t>Passed!</a:t>
            </a:r>
            <a:endParaRPr lang="en-US" sz="2400" dirty="0">
              <a:solidFill>
                <a:srgbClr val="006600"/>
              </a:solidFill>
            </a:endParaRPr>
          </a:p>
        </p:txBody>
      </p:sp>
      <p:sp>
        <p:nvSpPr>
          <p:cNvPr id="47" name="Rectangle 46"/>
          <p:cNvSpPr/>
          <p:nvPr/>
        </p:nvSpPr>
        <p:spPr>
          <a:xfrm>
            <a:off x="7542820" y="6211867"/>
            <a:ext cx="1366080" cy="461665"/>
          </a:xfrm>
          <a:prstGeom prst="rect">
            <a:avLst/>
          </a:prstGeom>
        </p:spPr>
        <p:txBody>
          <a:bodyPr wrap="none">
            <a:spAutoFit/>
          </a:bodyPr>
          <a:lstStyle/>
          <a:p>
            <a:pPr algn="ctr"/>
            <a:r>
              <a:rPr lang="en-US" sz="2400" b="1" dirty="0" smtClean="0">
                <a:solidFill>
                  <a:srgbClr val="006600"/>
                </a:solidFill>
                <a:latin typeface="Arial" panose="020B0604020202020204" pitchFamily="34" charset="0"/>
                <a:cs typeface="Arial" panose="020B0604020202020204" pitchFamily="34" charset="0"/>
              </a:rPr>
              <a:t>Passed!</a:t>
            </a:r>
            <a:endParaRPr lang="en-US" sz="2400" dirty="0">
              <a:solidFill>
                <a:srgbClr val="006600"/>
              </a:solidFill>
            </a:endParaRPr>
          </a:p>
        </p:txBody>
      </p:sp>
      <p:sp>
        <p:nvSpPr>
          <p:cNvPr id="3" name="Rectangle 2"/>
          <p:cNvSpPr/>
          <p:nvPr/>
        </p:nvSpPr>
        <p:spPr>
          <a:xfrm>
            <a:off x="3304210" y="177533"/>
            <a:ext cx="5759910" cy="523220"/>
          </a:xfrm>
          <a:prstGeom prst="rect">
            <a:avLst/>
          </a:prstGeom>
        </p:spPr>
        <p:txBody>
          <a:bodyPr wrap="none">
            <a:spAutoFit/>
          </a:bodyPr>
          <a:lstStyle/>
          <a:p>
            <a:pPr algn="ctr"/>
            <a:r>
              <a:rPr lang="en-US" sz="2800" b="1" dirty="0">
                <a:solidFill>
                  <a:schemeClr val="tx1">
                    <a:lumMod val="85000"/>
                    <a:lumOff val="15000"/>
                  </a:schemeClr>
                </a:solidFill>
                <a:latin typeface="Arial" panose="020B0604020202020204" pitchFamily="34" charset="0"/>
                <a:cs typeface="Arial" panose="020B0604020202020204" pitchFamily="34" charset="0"/>
              </a:rPr>
              <a:t>Direct target drug </a:t>
            </a:r>
            <a:r>
              <a:rPr lang="en-US" sz="2800" b="1" dirty="0" smtClean="0">
                <a:solidFill>
                  <a:schemeClr val="tx1">
                    <a:lumMod val="85000"/>
                    <a:lumOff val="15000"/>
                  </a:schemeClr>
                </a:solidFill>
                <a:latin typeface="Arial" panose="020B0604020202020204" pitchFamily="34" charset="0"/>
                <a:cs typeface="Arial" panose="020B0604020202020204" pitchFamily="34" charset="0"/>
              </a:rPr>
              <a:t>testing results</a:t>
            </a:r>
            <a:endParaRPr lang="en-US" sz="2800" dirty="0">
              <a:solidFill>
                <a:schemeClr val="tx1">
                  <a:lumMod val="85000"/>
                  <a:lumOff val="15000"/>
                </a:schemeClr>
              </a:solidFill>
            </a:endParaRPr>
          </a:p>
        </p:txBody>
      </p:sp>
      <p:sp>
        <p:nvSpPr>
          <p:cNvPr id="36" name="Rounded Rectangle 35"/>
          <p:cNvSpPr/>
          <p:nvPr/>
        </p:nvSpPr>
        <p:spPr>
          <a:xfrm>
            <a:off x="1915887" y="2346368"/>
            <a:ext cx="1261690" cy="391798"/>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UBQLN4</a:t>
            </a:r>
            <a:endParaRPr lang="en-US" sz="2000" dirty="0">
              <a:latin typeface="Arial" panose="020B0604020202020204" pitchFamily="34" charset="0"/>
              <a:cs typeface="Arial" panose="020B0604020202020204" pitchFamily="34" charset="0"/>
            </a:endParaRPr>
          </a:p>
        </p:txBody>
      </p:sp>
      <p:sp>
        <p:nvSpPr>
          <p:cNvPr id="48" name="Rectangle 47"/>
          <p:cNvSpPr/>
          <p:nvPr/>
        </p:nvSpPr>
        <p:spPr>
          <a:xfrm>
            <a:off x="5323516" y="3010720"/>
            <a:ext cx="97429" cy="38922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3885" y="2789019"/>
            <a:ext cx="1746183"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-Drug </a:t>
            </a:r>
          </a:p>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Memory </a:t>
            </a:r>
            <a:r>
              <a:rPr lang="en-US" sz="2000" b="1" dirty="0">
                <a:solidFill>
                  <a:schemeClr val="tx1">
                    <a:lumMod val="85000"/>
                    <a:lumOff val="15000"/>
                  </a:schemeClr>
                </a:solidFill>
                <a:latin typeface="Arial" panose="020B0604020202020204" pitchFamily="34" charset="0"/>
                <a:cs typeface="Arial" panose="020B0604020202020204" pitchFamily="34" charset="0"/>
              </a:rPr>
              <a:t>Test</a:t>
            </a:r>
            <a:endParaRPr lang="en-US" sz="2000" dirty="0">
              <a:solidFill>
                <a:schemeClr val="tx1">
                  <a:lumMod val="85000"/>
                  <a:lumOff val="15000"/>
                </a:schemeClr>
              </a:solidFill>
            </a:endParaRPr>
          </a:p>
        </p:txBody>
      </p:sp>
      <p:sp>
        <p:nvSpPr>
          <p:cNvPr id="50" name="Rectangle 49"/>
          <p:cNvSpPr/>
          <p:nvPr/>
        </p:nvSpPr>
        <p:spPr>
          <a:xfrm>
            <a:off x="3512458" y="3800825"/>
            <a:ext cx="1366080" cy="461665"/>
          </a:xfrm>
          <a:prstGeom prst="rect">
            <a:avLst/>
          </a:prstGeom>
        </p:spPr>
        <p:txBody>
          <a:bodyPr wrap="none">
            <a:spAutoFit/>
          </a:bodyPr>
          <a:lstStyle/>
          <a:p>
            <a:pPr algn="ctr"/>
            <a:r>
              <a:rPr lang="en-US" sz="2400" b="1" dirty="0" smtClean="0">
                <a:solidFill>
                  <a:srgbClr val="006600"/>
                </a:solidFill>
                <a:latin typeface="Arial" panose="020B0604020202020204" pitchFamily="34" charset="0"/>
                <a:cs typeface="Arial" panose="020B0604020202020204" pitchFamily="34" charset="0"/>
              </a:rPr>
              <a:t>Passed!</a:t>
            </a:r>
            <a:endParaRPr lang="en-US" sz="2400" dirty="0">
              <a:solidFill>
                <a:srgbClr val="006600"/>
              </a:solidFill>
            </a:endParaRPr>
          </a:p>
        </p:txBody>
      </p:sp>
      <p:sp>
        <p:nvSpPr>
          <p:cNvPr id="51" name="Rectangle 50"/>
          <p:cNvSpPr/>
          <p:nvPr/>
        </p:nvSpPr>
        <p:spPr>
          <a:xfrm>
            <a:off x="3607836" y="5132356"/>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52" name="Rectangle 51"/>
          <p:cNvSpPr/>
          <p:nvPr/>
        </p:nvSpPr>
        <p:spPr>
          <a:xfrm>
            <a:off x="3625028" y="6211045"/>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Tree>
    <p:extLst>
      <p:ext uri="{BB962C8B-B14F-4D97-AF65-F5344CB8AC3E}">
        <p14:creationId xmlns:p14="http://schemas.microsoft.com/office/powerpoint/2010/main" val="1975971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ellsignal.com/www/images/our-approach/validation/wb_6362.jpg"/>
          <p:cNvPicPr>
            <a:picLocks noChangeAspect="1" noChangeArrowheads="1"/>
          </p:cNvPicPr>
          <p:nvPr/>
        </p:nvPicPr>
        <p:blipFill rotWithShape="1">
          <a:blip r:embed="rId3">
            <a:extLst>
              <a:ext uri="{28A0092B-C50C-407E-A947-70E740481C1C}">
                <a14:useLocalDpi xmlns:a14="http://schemas.microsoft.com/office/drawing/2010/main" val="0"/>
              </a:ext>
            </a:extLst>
          </a:blip>
          <a:srcRect r="28054"/>
          <a:stretch/>
        </p:blipFill>
        <p:spPr bwMode="auto">
          <a:xfrm>
            <a:off x="6682539" y="3115370"/>
            <a:ext cx="1857128" cy="2628900"/>
          </a:xfrm>
          <a:prstGeom prst="rect">
            <a:avLst/>
          </a:prstGeom>
          <a:noFill/>
          <a:extLst>
            <a:ext uri="{909E8E84-426E-40DD-AFC4-6F175D3DCCD1}">
              <a14:hiddenFill xmlns:a14="http://schemas.microsoft.com/office/drawing/2010/main">
                <a:solidFill>
                  <a:srgbClr val="FFFFFF"/>
                </a:solidFill>
              </a14:hiddenFill>
            </a:ext>
          </a:extLst>
        </p:spPr>
      </p:pic>
      <p:grpSp>
        <p:nvGrpSpPr>
          <p:cNvPr id="2051" name="Group 2050"/>
          <p:cNvGrpSpPr/>
          <p:nvPr/>
        </p:nvGrpSpPr>
        <p:grpSpPr>
          <a:xfrm>
            <a:off x="3542787" y="3224676"/>
            <a:ext cx="3168887" cy="2287375"/>
            <a:chOff x="2930085" y="3360400"/>
            <a:chExt cx="3168887" cy="2287375"/>
          </a:xfrm>
        </p:grpSpPr>
        <p:pic>
          <p:nvPicPr>
            <p:cNvPr id="16" name="Picture 15"/>
            <p:cNvPicPr>
              <a:picLocks noChangeAspect="1"/>
            </p:cNvPicPr>
            <p:nvPr/>
          </p:nvPicPr>
          <p:blipFill>
            <a:blip r:embed="rId4"/>
            <a:stretch>
              <a:fillRect/>
            </a:stretch>
          </p:blipFill>
          <p:spPr>
            <a:xfrm>
              <a:off x="2930085" y="3445082"/>
              <a:ext cx="3168887" cy="2202693"/>
            </a:xfrm>
            <a:prstGeom prst="rect">
              <a:avLst/>
            </a:prstGeom>
          </p:spPr>
        </p:pic>
        <p:sp>
          <p:nvSpPr>
            <p:cNvPr id="31" name="Oval 30"/>
            <p:cNvSpPr/>
            <p:nvPr/>
          </p:nvSpPr>
          <p:spPr>
            <a:xfrm>
              <a:off x="5145932" y="3360400"/>
              <a:ext cx="953040" cy="8560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884810" y="1173515"/>
            <a:ext cx="3392905" cy="72189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atin typeface="Arial" panose="020B0604020202020204" pitchFamily="34" charset="0"/>
                <a:cs typeface="Arial" panose="020B0604020202020204" pitchFamily="34" charset="0"/>
              </a:rPr>
              <a:t>Approach</a:t>
            </a:r>
            <a:r>
              <a:rPr lang="en-US" dirty="0">
                <a:latin typeface="Arial" panose="020B0604020202020204" pitchFamily="34" charset="0"/>
                <a:cs typeface="Arial" panose="020B0604020202020204" pitchFamily="34" charset="0"/>
              </a:rPr>
              <a:t>: </a:t>
            </a:r>
          </a:p>
          <a:p>
            <a:pPr algn="ctr"/>
            <a:r>
              <a:rPr lang="en-US" dirty="0" smtClean="0">
                <a:latin typeface="Arial" panose="020B0604020202020204" pitchFamily="34" charset="0"/>
                <a:cs typeface="Arial" panose="020B0604020202020204" pitchFamily="34" charset="0"/>
              </a:rPr>
              <a:t>Tandem Affinity Purification</a:t>
            </a:r>
            <a:endParaRPr lang="en-US" dirty="0">
              <a:latin typeface="Arial" panose="020B0604020202020204" pitchFamily="34" charset="0"/>
              <a:cs typeface="Arial" panose="020B0604020202020204" pitchFamily="34" charset="0"/>
            </a:endParaRPr>
          </a:p>
        </p:txBody>
      </p:sp>
      <p:sp>
        <p:nvSpPr>
          <p:cNvPr id="20" name="Rounded Rectangle 19"/>
          <p:cNvSpPr/>
          <p:nvPr/>
        </p:nvSpPr>
        <p:spPr>
          <a:xfrm>
            <a:off x="323708" y="5843819"/>
            <a:ext cx="8515107" cy="72189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Arial" panose="020B0604020202020204" pitchFamily="34" charset="0"/>
                <a:cs typeface="Arial" panose="020B0604020202020204" pitchFamily="34" charset="0"/>
              </a:rPr>
              <a:t>Hypothesis</a:t>
            </a:r>
            <a:r>
              <a:rPr lang="en-US" dirty="0">
                <a:solidFill>
                  <a:schemeClr val="tx1"/>
                </a:solidFill>
                <a:latin typeface="Arial" panose="020B0604020202020204" pitchFamily="34" charset="0"/>
                <a:cs typeface="Arial" panose="020B0604020202020204" pitchFamily="34" charset="0"/>
              </a:rPr>
              <a:t>: UBQLN1 and other ubiquitination-inducing proteins will be found essential to </a:t>
            </a:r>
            <a:r>
              <a:rPr lang="en-US" dirty="0" smtClean="0">
                <a:solidFill>
                  <a:schemeClr val="tx1"/>
                </a:solidFill>
                <a:latin typeface="Arial" panose="020B0604020202020204" pitchFamily="34" charset="0"/>
                <a:cs typeface="Arial" panose="020B0604020202020204" pitchFamily="34" charset="0"/>
              </a:rPr>
              <a:t>amyloid plaque formation.</a:t>
            </a:r>
            <a:endParaRPr lang="en-US"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0" y="0"/>
            <a:ext cx="3208947" cy="52191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a:t>
            </a:r>
            <a:r>
              <a:rPr lang="en-US" sz="3300" b="1" dirty="0" smtClean="0">
                <a:solidFill>
                  <a:schemeClr val="tx1">
                    <a:lumMod val="85000"/>
                    <a:lumOff val="15000"/>
                  </a:schemeClr>
                </a:solidFill>
                <a:latin typeface="Arial" panose="020B0604020202020204" pitchFamily="34" charset="0"/>
                <a:cs typeface="Arial" panose="020B0604020202020204" pitchFamily="34" charset="0"/>
              </a:rPr>
              <a:t>2</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sp>
        <p:nvSpPr>
          <p:cNvPr id="2" name="Rectangle 1"/>
          <p:cNvSpPr/>
          <p:nvPr/>
        </p:nvSpPr>
        <p:spPr>
          <a:xfrm>
            <a:off x="1531387" y="539723"/>
            <a:ext cx="6099747" cy="523220"/>
          </a:xfrm>
          <a:prstGeom prst="rect">
            <a:avLst/>
          </a:prstGeom>
        </p:spPr>
        <p:txBody>
          <a:bodyPr wrap="none">
            <a:spAutoFit/>
          </a:bodyPr>
          <a:lstStyle/>
          <a:p>
            <a:r>
              <a:rPr lang="en-US" sz="2800" dirty="0">
                <a:solidFill>
                  <a:schemeClr val="tx1">
                    <a:lumMod val="85000"/>
                    <a:lumOff val="15000"/>
                  </a:schemeClr>
                </a:solidFill>
                <a:latin typeface="Arial" panose="020B0604020202020204" pitchFamily="34" charset="0"/>
                <a:cs typeface="Arial" panose="020B0604020202020204" pitchFamily="34" charset="0"/>
              </a:rPr>
              <a:t>Identify proteins that regulate PSEN1</a:t>
            </a:r>
            <a:endParaRPr lang="en-US" sz="2800" dirty="0"/>
          </a:p>
        </p:txBody>
      </p:sp>
      <p:cxnSp>
        <p:nvCxnSpPr>
          <p:cNvPr id="17" name="Straight Arrow Connector 16"/>
          <p:cNvCxnSpPr/>
          <p:nvPr/>
        </p:nvCxnSpPr>
        <p:spPr>
          <a:xfrm>
            <a:off x="2791676" y="4032558"/>
            <a:ext cx="898744" cy="9674"/>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86167" y="2039470"/>
            <a:ext cx="2236612" cy="4256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anose="020B0604020202020204" pitchFamily="34" charset="0"/>
                <a:cs typeface="Arial" panose="020B0604020202020204" pitchFamily="34" charset="0"/>
              </a:rPr>
              <a:t>TAP-tag UBQLN1</a:t>
            </a:r>
            <a:endParaRPr lang="en-US" sz="2000" dirty="0">
              <a:solidFill>
                <a:schemeClr val="bg1"/>
              </a:solidFill>
              <a:latin typeface="Arial" panose="020B0604020202020204" pitchFamily="34" charset="0"/>
              <a:cs typeface="Arial" panose="020B0604020202020204" pitchFamily="34" charset="0"/>
            </a:endParaRPr>
          </a:p>
        </p:txBody>
      </p:sp>
      <p:sp>
        <p:nvSpPr>
          <p:cNvPr id="32" name="Rounded Rectangle 31"/>
          <p:cNvSpPr/>
          <p:nvPr/>
        </p:nvSpPr>
        <p:spPr>
          <a:xfrm>
            <a:off x="5043167" y="2048467"/>
            <a:ext cx="2771325" cy="719859"/>
          </a:xfrm>
          <a:prstGeom prst="roundRect">
            <a:avLst/>
          </a:prstGeom>
          <a:solidFill>
            <a:srgbClr val="4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anose="020B0604020202020204" pitchFamily="34" charset="0"/>
                <a:cs typeface="Arial" panose="020B0604020202020204" pitchFamily="34" charset="0"/>
              </a:rPr>
              <a:t>Identify brain-specific candidate proteins</a:t>
            </a:r>
            <a:endParaRPr lang="en-US" sz="2000" dirty="0">
              <a:solidFill>
                <a:schemeClr val="bg1"/>
              </a:solidFill>
              <a:latin typeface="Arial" panose="020B0604020202020204" pitchFamily="34" charset="0"/>
              <a:cs typeface="Arial" panose="020B0604020202020204" pitchFamily="34" charset="0"/>
            </a:endParaRPr>
          </a:p>
        </p:txBody>
      </p:sp>
      <p:pic>
        <p:nvPicPr>
          <p:cNvPr id="34" name="Picture 2" descr="Taptag sim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4" y="2564686"/>
            <a:ext cx="2694562" cy="3179584"/>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7292097" y="2854869"/>
            <a:ext cx="853720" cy="25156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Ube4b</a:t>
            </a:r>
            <a:endParaRPr lang="en-US" sz="1600" dirty="0">
              <a:solidFill>
                <a:schemeClr val="bg1"/>
              </a:solidFill>
              <a:latin typeface="Arial" panose="020B0604020202020204" pitchFamily="34" charset="0"/>
              <a:cs typeface="Arial" panose="020B0604020202020204" pitchFamily="34" charset="0"/>
            </a:endParaRPr>
          </a:p>
        </p:txBody>
      </p:sp>
      <p:sp>
        <p:nvSpPr>
          <p:cNvPr id="18" name="Rounded Rectangle 17"/>
          <p:cNvSpPr/>
          <p:nvPr/>
        </p:nvSpPr>
        <p:spPr>
          <a:xfrm>
            <a:off x="8231648" y="2847539"/>
            <a:ext cx="853720" cy="25156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Psmd4</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651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micideonline.com/images/a_mo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103" y="-5180"/>
            <a:ext cx="1313238" cy="105418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5598356" y="5902670"/>
            <a:ext cx="963745" cy="148318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2099729" y="5975659"/>
            <a:ext cx="1038469" cy="14831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5598357" y="4974552"/>
            <a:ext cx="963745" cy="148318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5580086" y="4024099"/>
            <a:ext cx="1000292" cy="14831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2077192" y="5009368"/>
            <a:ext cx="1038469" cy="14831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2032643" y="4046293"/>
            <a:ext cx="1047330" cy="148318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0" y="0"/>
            <a:ext cx="3208947" cy="52191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a:t>
            </a:r>
            <a:r>
              <a:rPr lang="en-US" sz="3300" b="1" dirty="0" smtClean="0">
                <a:solidFill>
                  <a:schemeClr val="tx1">
                    <a:lumMod val="85000"/>
                    <a:lumOff val="15000"/>
                  </a:schemeClr>
                </a:solidFill>
                <a:latin typeface="Arial" panose="020B0604020202020204" pitchFamily="34" charset="0"/>
                <a:cs typeface="Arial" panose="020B0604020202020204" pitchFamily="34" charset="0"/>
              </a:rPr>
              <a:t>2</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pic>
        <p:nvPicPr>
          <p:cNvPr id="4" name="Picture 4" descr="https://www.mirusbio.com/assets/figures/rna_programmed_dna_cleavage_by_crispr_cas9.png"/>
          <p:cNvPicPr>
            <a:picLocks noChangeAspect="1" noChangeArrowheads="1"/>
          </p:cNvPicPr>
          <p:nvPr/>
        </p:nvPicPr>
        <p:blipFill rotWithShape="1">
          <a:blip r:embed="rId5">
            <a:extLst>
              <a:ext uri="{28A0092B-C50C-407E-A947-70E740481C1C}">
                <a14:useLocalDpi xmlns:a14="http://schemas.microsoft.com/office/drawing/2010/main" val="0"/>
              </a:ext>
            </a:extLst>
          </a:blip>
          <a:srcRect l="4332" t="11321" r="8807" b="7531"/>
          <a:stretch/>
        </p:blipFill>
        <p:spPr bwMode="auto">
          <a:xfrm>
            <a:off x="984921" y="590284"/>
            <a:ext cx="2816352" cy="137138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29178" y="2005656"/>
            <a:ext cx="3527838" cy="298632"/>
          </a:xfrm>
          <a:prstGeom prst="roundRect">
            <a:avLst/>
          </a:prstGeom>
          <a:solidFill>
            <a:srgbClr val="FF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Knockout UBQLN1 </a:t>
            </a:r>
            <a:r>
              <a:rPr lang="en-US" sz="1600" dirty="0" smtClean="0">
                <a:solidFill>
                  <a:schemeClr val="bg1"/>
                </a:solidFill>
                <a:latin typeface="Arial" panose="020B0604020202020204" pitchFamily="34" charset="0"/>
                <a:cs typeface="Arial" panose="020B0604020202020204" pitchFamily="34" charset="0"/>
              </a:rPr>
              <a:t>binding proteins</a:t>
            </a:r>
            <a:endParaRPr lang="en-US" sz="1600" dirty="0">
              <a:solidFill>
                <a:schemeClr val="bg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a:off x="3956834" y="1168943"/>
            <a:ext cx="898744" cy="9674"/>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6" descr="http://img.medicalxpress.com/newman/gfx/news/hires/2012/876tgjhvjhmc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55" t="7270" r="3281"/>
          <a:stretch/>
        </p:blipFill>
        <p:spPr bwMode="auto">
          <a:xfrm>
            <a:off x="4924014" y="106018"/>
            <a:ext cx="2709878" cy="1576109"/>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6460206" y="106018"/>
            <a:ext cx="2561874" cy="30987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Observe plaque formation</a:t>
            </a:r>
            <a:endParaRPr lang="en-US" sz="1600" dirty="0">
              <a:solidFill>
                <a:schemeClr val="tx1"/>
              </a:solidFill>
              <a:latin typeface="Arial" panose="020B0604020202020204" pitchFamily="34" charset="0"/>
              <a:cs typeface="Arial" panose="020B0604020202020204" pitchFamily="34" charset="0"/>
            </a:endParaRPr>
          </a:p>
        </p:txBody>
      </p:sp>
      <p:pic>
        <p:nvPicPr>
          <p:cNvPr id="2056" name="Picture 8" descr="http://theyesmom.com/wordpress/wp-content/uploads/2011/01/maz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1643" y="910645"/>
            <a:ext cx="1660437" cy="154296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stCxn id="15" idx="1"/>
          </p:cNvCxnSpPr>
          <p:nvPr/>
        </p:nvCxnSpPr>
        <p:spPr>
          <a:xfrm flipH="1">
            <a:off x="5978319" y="260955"/>
            <a:ext cx="481887" cy="1492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 idx="3"/>
          </p:cNvCxnSpPr>
          <p:nvPr/>
        </p:nvCxnSpPr>
        <p:spPr>
          <a:xfrm flipV="1">
            <a:off x="7539198" y="1511981"/>
            <a:ext cx="373018" cy="5045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81214" y="1856190"/>
            <a:ext cx="2157984" cy="32069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Perform memory test</a:t>
            </a:r>
            <a:endParaRPr lang="en-US" sz="1600" dirty="0">
              <a:solidFill>
                <a:schemeClr val="tx1"/>
              </a:solidFill>
              <a:latin typeface="Arial" panose="020B0604020202020204" pitchFamily="34" charset="0"/>
              <a:cs typeface="Arial" panose="020B0604020202020204" pitchFamily="34" charset="0"/>
            </a:endParaRPr>
          </a:p>
        </p:txBody>
      </p:sp>
      <p:pic>
        <p:nvPicPr>
          <p:cNvPr id="22" name="Picture 2" descr="http://img.medicalxpress.com/newman/gfx/news/hires/2012/876tgjhvjhmc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9" t="7781" r="50549" b="1996"/>
          <a:stretch/>
        </p:blipFill>
        <p:spPr bwMode="auto">
          <a:xfrm rot="5400000">
            <a:off x="5517961" y="2996942"/>
            <a:ext cx="1040226" cy="14831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g.medicalxpress.com/newman/gfx/news/hires/2012/876tgjhvjhmc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774" t="7948" r="3287"/>
          <a:stretch/>
        </p:blipFill>
        <p:spPr bwMode="auto">
          <a:xfrm rot="5400000">
            <a:off x="1936802" y="2939881"/>
            <a:ext cx="1104546" cy="147454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311744" y="2860922"/>
            <a:ext cx="102700" cy="3997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4180" y="4157246"/>
            <a:ext cx="8649082" cy="1078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5551" y="3325039"/>
            <a:ext cx="1369285"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No </a:t>
            </a:r>
          </a:p>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Knockout</a:t>
            </a:r>
            <a:endParaRPr lang="en-US" sz="2000" dirty="0">
              <a:solidFill>
                <a:schemeClr val="tx1">
                  <a:lumMod val="85000"/>
                  <a:lumOff val="15000"/>
                </a:schemeClr>
              </a:solidFill>
            </a:endParaRPr>
          </a:p>
        </p:txBody>
      </p:sp>
      <p:sp>
        <p:nvSpPr>
          <p:cNvPr id="30" name="Rectangle 29"/>
          <p:cNvSpPr/>
          <p:nvPr/>
        </p:nvSpPr>
        <p:spPr>
          <a:xfrm>
            <a:off x="198555" y="4387025"/>
            <a:ext cx="1439818"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 Knockout</a:t>
            </a:r>
          </a:p>
          <a:p>
            <a:pPr algn="ctr"/>
            <a:r>
              <a:rPr lang="en-US" sz="2000" b="1" dirty="0" smtClean="0">
                <a:solidFill>
                  <a:srgbClr val="FF0080"/>
                </a:solidFill>
                <a:latin typeface="Arial" panose="020B0604020202020204" pitchFamily="34" charset="0"/>
                <a:cs typeface="Arial" panose="020B0604020202020204" pitchFamily="34" charset="0"/>
              </a:rPr>
              <a:t>PSEN1</a:t>
            </a:r>
            <a:endParaRPr lang="en-US" sz="2000" dirty="0">
              <a:solidFill>
                <a:srgbClr val="FF0080"/>
              </a:solidFill>
            </a:endParaRPr>
          </a:p>
        </p:txBody>
      </p:sp>
      <p:sp>
        <p:nvSpPr>
          <p:cNvPr id="31" name="Rectangle 30"/>
          <p:cNvSpPr/>
          <p:nvPr/>
        </p:nvSpPr>
        <p:spPr>
          <a:xfrm>
            <a:off x="6872633" y="2893011"/>
            <a:ext cx="105236" cy="39649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180640" y="2637066"/>
            <a:ext cx="1591012" cy="646331"/>
          </a:xfrm>
          <a:prstGeom prst="rect">
            <a:avLst/>
          </a:prstGeom>
        </p:spPr>
        <p:txBody>
          <a:bodyPr wrap="none">
            <a:spAutoFit/>
          </a:bodyP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Memory Test</a:t>
            </a:r>
          </a:p>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on mutant</a:t>
            </a:r>
            <a:endParaRPr lang="en-US" dirty="0">
              <a:solidFill>
                <a:schemeClr val="tx1">
                  <a:lumMod val="85000"/>
                  <a:lumOff val="15000"/>
                </a:schemeClr>
              </a:solidFill>
            </a:endParaRPr>
          </a:p>
        </p:txBody>
      </p:sp>
      <p:sp>
        <p:nvSpPr>
          <p:cNvPr id="34" name="Rectangle 33"/>
          <p:cNvSpPr/>
          <p:nvPr/>
        </p:nvSpPr>
        <p:spPr>
          <a:xfrm>
            <a:off x="289271" y="5362203"/>
            <a:ext cx="1369285"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Knockout</a:t>
            </a:r>
          </a:p>
          <a:p>
            <a:pPr algn="ctr"/>
            <a:r>
              <a:rPr lang="en-US" sz="2000" b="1" dirty="0" smtClean="0">
                <a:solidFill>
                  <a:srgbClr val="002060"/>
                </a:solidFill>
                <a:latin typeface="Arial" panose="020B0604020202020204" pitchFamily="34" charset="0"/>
                <a:cs typeface="Arial" panose="020B0604020202020204" pitchFamily="34" charset="0"/>
              </a:rPr>
              <a:t>UBQLN1</a:t>
            </a:r>
            <a:endParaRPr lang="en-US" sz="2000" dirty="0">
              <a:solidFill>
                <a:srgbClr val="002060"/>
              </a:solidFill>
            </a:endParaRPr>
          </a:p>
        </p:txBody>
      </p:sp>
      <p:sp>
        <p:nvSpPr>
          <p:cNvPr id="36" name="Rectangle 35"/>
          <p:cNvSpPr/>
          <p:nvPr/>
        </p:nvSpPr>
        <p:spPr>
          <a:xfrm>
            <a:off x="7391510" y="3605552"/>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37" name="Rectangle 36"/>
          <p:cNvSpPr/>
          <p:nvPr/>
        </p:nvSpPr>
        <p:spPr>
          <a:xfrm>
            <a:off x="7401272" y="4533304"/>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38" name="Rectangle 37"/>
          <p:cNvSpPr/>
          <p:nvPr/>
        </p:nvSpPr>
        <p:spPr>
          <a:xfrm>
            <a:off x="7388485" y="5508254"/>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39" name="Rectangle 38"/>
          <p:cNvSpPr/>
          <p:nvPr/>
        </p:nvSpPr>
        <p:spPr>
          <a:xfrm>
            <a:off x="1932879" y="2711881"/>
            <a:ext cx="1120820" cy="369332"/>
          </a:xfrm>
          <a:prstGeom prst="rect">
            <a:avLst/>
          </a:prstGeom>
        </p:spPr>
        <p:txBody>
          <a:bodyPr wrap="none">
            <a:spAutoFit/>
          </a:bodyP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WT Mice</a:t>
            </a:r>
            <a:endParaRPr lang="en-US" dirty="0">
              <a:solidFill>
                <a:schemeClr val="tx1">
                  <a:lumMod val="85000"/>
                  <a:lumOff val="15000"/>
                </a:schemeClr>
              </a:solidFill>
            </a:endParaRPr>
          </a:p>
        </p:txBody>
      </p:sp>
      <p:sp>
        <p:nvSpPr>
          <p:cNvPr id="40" name="Rectangle 39"/>
          <p:cNvSpPr/>
          <p:nvPr/>
        </p:nvSpPr>
        <p:spPr>
          <a:xfrm>
            <a:off x="5570351" y="2585016"/>
            <a:ext cx="1133644" cy="646331"/>
          </a:xfrm>
          <a:prstGeom prst="rect">
            <a:avLst/>
          </a:prstGeom>
        </p:spPr>
        <p:txBody>
          <a:bodyPr wrap="none">
            <a:spAutoFit/>
          </a:bodyP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Mutated </a:t>
            </a:r>
          </a:p>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Psmd4 </a:t>
            </a:r>
            <a:endParaRPr lang="en-US" dirty="0">
              <a:solidFill>
                <a:schemeClr val="tx1">
                  <a:lumMod val="85000"/>
                  <a:lumOff val="15000"/>
                </a:schemeClr>
              </a:solidFill>
            </a:endParaRPr>
          </a:p>
        </p:txBody>
      </p:sp>
      <p:sp>
        <p:nvSpPr>
          <p:cNvPr id="41" name="Rectangle 40"/>
          <p:cNvSpPr/>
          <p:nvPr/>
        </p:nvSpPr>
        <p:spPr>
          <a:xfrm>
            <a:off x="3516897" y="2637066"/>
            <a:ext cx="1591012" cy="646331"/>
          </a:xfrm>
          <a:prstGeom prst="rect">
            <a:avLst/>
          </a:prstGeom>
        </p:spPr>
        <p:txBody>
          <a:bodyPr wrap="none">
            <a:spAutoFit/>
          </a:bodyP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Memory Test</a:t>
            </a:r>
          </a:p>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on WT</a:t>
            </a:r>
            <a:endParaRPr lang="en-US" dirty="0">
              <a:solidFill>
                <a:schemeClr val="tx1">
                  <a:lumMod val="85000"/>
                  <a:lumOff val="15000"/>
                </a:schemeClr>
              </a:solidFill>
            </a:endParaRPr>
          </a:p>
        </p:txBody>
      </p:sp>
      <p:sp>
        <p:nvSpPr>
          <p:cNvPr id="42" name="Rectangle 41"/>
          <p:cNvSpPr/>
          <p:nvPr/>
        </p:nvSpPr>
        <p:spPr>
          <a:xfrm>
            <a:off x="5170374" y="2860922"/>
            <a:ext cx="117458" cy="3997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34180" y="5194588"/>
            <a:ext cx="8649082" cy="1078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615162" y="3590649"/>
            <a:ext cx="1366080" cy="461665"/>
          </a:xfrm>
          <a:prstGeom prst="rect">
            <a:avLst/>
          </a:prstGeom>
        </p:spPr>
        <p:txBody>
          <a:bodyPr wrap="none">
            <a:spAutoFit/>
          </a:bodyPr>
          <a:lstStyle/>
          <a:p>
            <a:pPr algn="ctr"/>
            <a:r>
              <a:rPr lang="en-US" sz="2400" b="1" dirty="0" smtClean="0">
                <a:solidFill>
                  <a:srgbClr val="006600"/>
                </a:solidFill>
                <a:latin typeface="Arial" panose="020B0604020202020204" pitchFamily="34" charset="0"/>
                <a:cs typeface="Arial" panose="020B0604020202020204" pitchFamily="34" charset="0"/>
              </a:rPr>
              <a:t>Passed!</a:t>
            </a:r>
            <a:endParaRPr lang="en-US" sz="2400" dirty="0">
              <a:solidFill>
                <a:srgbClr val="006600"/>
              </a:solidFill>
            </a:endParaRPr>
          </a:p>
        </p:txBody>
      </p:sp>
      <p:sp>
        <p:nvSpPr>
          <p:cNvPr id="48" name="Rectangle 47"/>
          <p:cNvSpPr/>
          <p:nvPr/>
        </p:nvSpPr>
        <p:spPr>
          <a:xfrm>
            <a:off x="3715084" y="4536869"/>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49" name="Rectangle 48"/>
          <p:cNvSpPr/>
          <p:nvPr/>
        </p:nvSpPr>
        <p:spPr>
          <a:xfrm>
            <a:off x="3719018" y="5552488"/>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cxnSp>
        <p:nvCxnSpPr>
          <p:cNvPr id="51" name="Straight Arrow Connector 50"/>
          <p:cNvCxnSpPr>
            <a:stCxn id="35" idx="1"/>
          </p:cNvCxnSpPr>
          <p:nvPr/>
        </p:nvCxnSpPr>
        <p:spPr>
          <a:xfrm flipH="1" flipV="1">
            <a:off x="6357189" y="3805901"/>
            <a:ext cx="157606" cy="488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514795" y="4067217"/>
            <a:ext cx="1024403" cy="45407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Amyloid plaques!</a:t>
            </a:r>
            <a:endParaRPr lang="en-US" sz="1600" dirty="0">
              <a:solidFill>
                <a:schemeClr val="tx1"/>
              </a:solidFill>
            </a:endParaRPr>
          </a:p>
        </p:txBody>
      </p:sp>
      <p:sp>
        <p:nvSpPr>
          <p:cNvPr id="53" name="Rounded Rectangle 52"/>
          <p:cNvSpPr/>
          <p:nvPr/>
        </p:nvSpPr>
        <p:spPr>
          <a:xfrm>
            <a:off x="108109" y="2479686"/>
            <a:ext cx="1550447" cy="7362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lumMod val="85000"/>
                    <a:lumOff val="15000"/>
                  </a:schemeClr>
                </a:solidFill>
                <a:latin typeface="Arial" panose="020B0604020202020204" pitchFamily="34" charset="0"/>
                <a:cs typeface="Arial" panose="020B0604020202020204" pitchFamily="34" charset="0"/>
              </a:rPr>
              <a:t>Predicted</a:t>
            </a:r>
          </a:p>
          <a:p>
            <a:r>
              <a:rPr lang="en-US" sz="2400" dirty="0" smtClean="0">
                <a:solidFill>
                  <a:schemeClr val="tx1">
                    <a:lumMod val="85000"/>
                    <a:lumOff val="15000"/>
                  </a:schemeClr>
                </a:solidFill>
                <a:latin typeface="Arial" panose="020B0604020202020204" pitchFamily="34" charset="0"/>
                <a:cs typeface="Arial" panose="020B0604020202020204" pitchFamily="34" charset="0"/>
              </a:rPr>
              <a:t>Results</a:t>
            </a:r>
            <a:endParaRPr lang="en-US" sz="2400" dirty="0">
              <a:solidFill>
                <a:schemeClr val="tx1">
                  <a:lumMod val="85000"/>
                  <a:lumOff val="15000"/>
                </a:schemeClr>
              </a:solidFill>
            </a:endParaRPr>
          </a:p>
        </p:txBody>
      </p:sp>
      <p:sp>
        <p:nvSpPr>
          <p:cNvPr id="46" name="Rectangle 45"/>
          <p:cNvSpPr/>
          <p:nvPr/>
        </p:nvSpPr>
        <p:spPr>
          <a:xfrm>
            <a:off x="212915" y="6162392"/>
            <a:ext cx="8649082" cy="1078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9271" y="6216294"/>
            <a:ext cx="1369285" cy="707886"/>
          </a:xfrm>
          <a:prstGeom prst="rect">
            <a:avLst/>
          </a:prstGeom>
        </p:spPr>
        <p:txBody>
          <a:bodyPr wrap="none">
            <a:spAutoFit/>
          </a:bodyPr>
          <a:lstStyle/>
          <a:p>
            <a:pPr algn="ctr"/>
            <a:r>
              <a:rPr lang="en-US" sz="2000" b="1" dirty="0" smtClean="0">
                <a:solidFill>
                  <a:schemeClr val="tx1">
                    <a:lumMod val="85000"/>
                    <a:lumOff val="15000"/>
                  </a:schemeClr>
                </a:solidFill>
                <a:latin typeface="Arial" panose="020B0604020202020204" pitchFamily="34" charset="0"/>
                <a:cs typeface="Arial" panose="020B0604020202020204" pitchFamily="34" charset="0"/>
              </a:rPr>
              <a:t>Knockout</a:t>
            </a:r>
          </a:p>
          <a:p>
            <a:pPr algn="ctr"/>
            <a:r>
              <a:rPr lang="en-US" sz="2000" b="1" dirty="0" smtClean="0">
                <a:solidFill>
                  <a:srgbClr val="006600"/>
                </a:solidFill>
                <a:latin typeface="Arial" panose="020B0604020202020204" pitchFamily="34" charset="0"/>
                <a:cs typeface="Arial" panose="020B0604020202020204" pitchFamily="34" charset="0"/>
              </a:rPr>
              <a:t>Psmd4</a:t>
            </a:r>
            <a:endParaRPr lang="en-US" sz="2000" dirty="0">
              <a:solidFill>
                <a:srgbClr val="006600"/>
              </a:solidFill>
            </a:endParaRPr>
          </a:p>
        </p:txBody>
      </p:sp>
      <p:sp>
        <p:nvSpPr>
          <p:cNvPr id="56" name="Rectangle 55"/>
          <p:cNvSpPr/>
          <p:nvPr/>
        </p:nvSpPr>
        <p:spPr>
          <a:xfrm>
            <a:off x="3715084" y="6339404"/>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
        <p:nvSpPr>
          <p:cNvPr id="57" name="Rounded Rectangle 56"/>
          <p:cNvSpPr/>
          <p:nvPr/>
        </p:nvSpPr>
        <p:spPr>
          <a:xfrm>
            <a:off x="2654613" y="5864285"/>
            <a:ext cx="1151723" cy="48123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Amyloid plaques!</a:t>
            </a:r>
            <a:endParaRPr lang="en-US" sz="1600" dirty="0">
              <a:solidFill>
                <a:schemeClr val="tx1"/>
              </a:solidFill>
            </a:endParaRPr>
          </a:p>
        </p:txBody>
      </p:sp>
      <p:cxnSp>
        <p:nvCxnSpPr>
          <p:cNvPr id="58" name="Straight Arrow Connector 57"/>
          <p:cNvCxnSpPr>
            <a:stCxn id="57" idx="2"/>
          </p:cNvCxnSpPr>
          <p:nvPr/>
        </p:nvCxnSpPr>
        <p:spPr>
          <a:xfrm flipH="1">
            <a:off x="2876923" y="6345524"/>
            <a:ext cx="353552" cy="230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401272" y="6338502"/>
            <a:ext cx="1175323" cy="461665"/>
          </a:xfrm>
          <a:prstGeom prst="rect">
            <a:avLst/>
          </a:prstGeom>
        </p:spPr>
        <p:txBody>
          <a:bodyPr wrap="none">
            <a:spAutoFit/>
          </a:bodyPr>
          <a:lstStyle/>
          <a:p>
            <a:pPr algn="ctr"/>
            <a:r>
              <a:rPr lang="en-US" sz="2400" b="1" dirty="0" smtClean="0">
                <a:solidFill>
                  <a:srgbClr val="FF0000"/>
                </a:solidFill>
                <a:latin typeface="Arial" panose="020B0604020202020204" pitchFamily="34" charset="0"/>
                <a:cs typeface="Arial" panose="020B0604020202020204" pitchFamily="34" charset="0"/>
              </a:rPr>
              <a:t>Failed!</a:t>
            </a:r>
            <a:endParaRPr lang="en-US" sz="2400" dirty="0">
              <a:solidFill>
                <a:srgbClr val="FF0000"/>
              </a:solidFill>
            </a:endParaRPr>
          </a:p>
        </p:txBody>
      </p:sp>
    </p:spTree>
    <p:extLst>
      <p:ext uri="{BB962C8B-B14F-4D97-AF65-F5344CB8AC3E}">
        <p14:creationId xmlns:p14="http://schemas.microsoft.com/office/powerpoint/2010/main" val="332366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stCxn id="3078" idx="2"/>
            <a:endCxn id="24" idx="0"/>
          </p:cNvCxnSpPr>
          <p:nvPr/>
        </p:nvCxnSpPr>
        <p:spPr>
          <a:xfrm>
            <a:off x="6466069" y="2471638"/>
            <a:ext cx="0" cy="894011"/>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074" idx="3"/>
            <a:endCxn id="3078" idx="1"/>
          </p:cNvCxnSpPr>
          <p:nvPr/>
        </p:nvCxnSpPr>
        <p:spPr>
          <a:xfrm flipV="1">
            <a:off x="2904712" y="2171600"/>
            <a:ext cx="2080219" cy="1483880"/>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23709" y="5945340"/>
            <a:ext cx="8515107" cy="72189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Arial" panose="020B0604020202020204" pitchFamily="34" charset="0"/>
                <a:cs typeface="Arial" panose="020B0604020202020204" pitchFamily="34" charset="0"/>
              </a:rPr>
              <a:t>Hypothesis</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Phosphorylation at certain amino acids are essential to regular PSEN1 function.</a:t>
            </a:r>
            <a:endParaRPr lang="en-US" dirty="0">
              <a:solidFill>
                <a:schemeClr val="tx1"/>
              </a:solidFill>
              <a:latin typeface="Arial" panose="020B0604020202020204" pitchFamily="34" charset="0"/>
              <a:cs typeface="Arial" panose="020B0604020202020204" pitchFamily="34" charset="0"/>
            </a:endParaRPr>
          </a:p>
        </p:txBody>
      </p:sp>
      <p:pic>
        <p:nvPicPr>
          <p:cNvPr id="3074" name="Picture 2" descr="http://omictools.com/uploads/images_thumbs/01/m01e1d7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14" y="2637805"/>
            <a:ext cx="2713798" cy="2035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http://neurolex.org/w/images/9/93/Clustal_Ome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31" y="1871562"/>
            <a:ext cx="2962275" cy="600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5"/>
          <a:srcRect l="729"/>
          <a:stretch/>
        </p:blipFill>
        <p:spPr>
          <a:xfrm>
            <a:off x="3974592" y="3365649"/>
            <a:ext cx="4982954" cy="2267389"/>
          </a:xfrm>
          <a:prstGeom prst="rect">
            <a:avLst/>
          </a:prstGeom>
          <a:ln>
            <a:solidFill>
              <a:schemeClr val="tx1"/>
            </a:solidFill>
          </a:ln>
        </p:spPr>
      </p:pic>
      <p:sp>
        <p:nvSpPr>
          <p:cNvPr id="9" name="Rounded Rectangle 8"/>
          <p:cNvSpPr/>
          <p:nvPr/>
        </p:nvSpPr>
        <p:spPr>
          <a:xfrm>
            <a:off x="0" y="0"/>
            <a:ext cx="3208947" cy="521911"/>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a:t>
            </a:r>
            <a:r>
              <a:rPr lang="en-US" sz="3300" b="1" dirty="0" smtClean="0">
                <a:solidFill>
                  <a:schemeClr val="tx1">
                    <a:lumMod val="85000"/>
                    <a:lumOff val="15000"/>
                  </a:schemeClr>
                </a:solidFill>
                <a:latin typeface="Arial" panose="020B0604020202020204" pitchFamily="34" charset="0"/>
                <a:cs typeface="Arial" panose="020B0604020202020204" pitchFamily="34" charset="0"/>
              </a:rPr>
              <a:t>3</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sp>
        <p:nvSpPr>
          <p:cNvPr id="2" name="Rectangle 1"/>
          <p:cNvSpPr/>
          <p:nvPr/>
        </p:nvSpPr>
        <p:spPr>
          <a:xfrm>
            <a:off x="0" y="482042"/>
            <a:ext cx="9144000" cy="1077218"/>
          </a:xfrm>
          <a:prstGeom prst="rect">
            <a:avLst/>
          </a:prstGeom>
        </p:spPr>
        <p:txBody>
          <a:bodyPr wrap="square">
            <a:spAutoFit/>
          </a:bodyPr>
          <a:lstStyle/>
          <a:p>
            <a:pPr algn="ctr"/>
            <a:r>
              <a:rPr lang="en-US" sz="3200" dirty="0">
                <a:solidFill>
                  <a:schemeClr val="tx1">
                    <a:lumMod val="85000"/>
                    <a:lumOff val="15000"/>
                  </a:schemeClr>
                </a:solidFill>
                <a:latin typeface="Arial" panose="020B0604020202020204" pitchFamily="34" charset="0"/>
                <a:cs typeface="Arial" panose="020B0604020202020204" pitchFamily="34" charset="0"/>
              </a:rPr>
              <a:t>Determine conserved post-translational modifications in PSEN1</a:t>
            </a:r>
            <a:endParaRPr lang="en-US" sz="3200" dirty="0"/>
          </a:p>
        </p:txBody>
      </p:sp>
    </p:spTree>
    <p:extLst>
      <p:ext uri="{BB962C8B-B14F-4D97-AF65-F5344CB8AC3E}">
        <p14:creationId xmlns:p14="http://schemas.microsoft.com/office/powerpoint/2010/main" val="410972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556" y="4975178"/>
            <a:ext cx="4143439" cy="18645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27" y="4986154"/>
            <a:ext cx="4094660" cy="1842597"/>
          </a:xfrm>
          <a:prstGeom prst="rect">
            <a:avLst/>
          </a:prstGeom>
        </p:spPr>
      </p:pic>
      <p:grpSp>
        <p:nvGrpSpPr>
          <p:cNvPr id="6" name="Group 5"/>
          <p:cNvGrpSpPr/>
          <p:nvPr/>
        </p:nvGrpSpPr>
        <p:grpSpPr>
          <a:xfrm>
            <a:off x="759938" y="797809"/>
            <a:ext cx="7911959" cy="833947"/>
            <a:chOff x="635726" y="1262741"/>
            <a:chExt cx="7911959" cy="1218316"/>
          </a:xfrm>
        </p:grpSpPr>
        <p:pic>
          <p:nvPicPr>
            <p:cNvPr id="7" name="image3.png" descr="Picture"/>
            <p:cNvPicPr/>
            <p:nvPr/>
          </p:nvPicPr>
          <p:blipFill>
            <a:blip r:embed="rId5">
              <a:extLst/>
            </a:blip>
            <a:srcRect l="14692" r="32346" b="88228"/>
            <a:stretch>
              <a:fillRect/>
            </a:stretch>
          </p:blipFill>
          <p:spPr>
            <a:xfrm>
              <a:off x="1209849" y="1567049"/>
              <a:ext cx="6789840" cy="914008"/>
            </a:xfrm>
            <a:prstGeom prst="rect">
              <a:avLst/>
            </a:prstGeom>
            <a:ln w="12700">
              <a:miter lim="400000"/>
            </a:ln>
          </p:spPr>
        </p:pic>
        <p:sp>
          <p:nvSpPr>
            <p:cNvPr id="8" name="Rounded Rectangle 7"/>
            <p:cNvSpPr/>
            <p:nvPr/>
          </p:nvSpPr>
          <p:spPr>
            <a:xfrm>
              <a:off x="635726" y="1271450"/>
              <a:ext cx="722812" cy="330926"/>
            </a:xfrm>
            <a:prstGeom prst="roundRect">
              <a:avLst/>
            </a:prstGeom>
            <a:solidFill>
              <a:schemeClr val="bg1"/>
            </a:solidFill>
            <a:ln w="12700" cap="flat">
              <a:solidFill>
                <a:schemeClr val="bg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ounded Rectangle 8"/>
            <p:cNvSpPr/>
            <p:nvPr/>
          </p:nvSpPr>
          <p:spPr>
            <a:xfrm>
              <a:off x="7824873" y="1262741"/>
              <a:ext cx="722812" cy="330926"/>
            </a:xfrm>
            <a:prstGeom prst="roundRect">
              <a:avLst/>
            </a:prstGeom>
            <a:solidFill>
              <a:schemeClr val="bg1"/>
            </a:solidFill>
            <a:ln w="12700" cap="flat">
              <a:solidFill>
                <a:schemeClr val="bg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3" name="Picture 2"/>
          <p:cNvPicPr>
            <a:picLocks noChangeAspect="1"/>
          </p:cNvPicPr>
          <p:nvPr/>
        </p:nvPicPr>
        <p:blipFill rotWithShape="1">
          <a:blip r:embed="rId6"/>
          <a:srcRect l="729"/>
          <a:stretch/>
        </p:blipFill>
        <p:spPr>
          <a:xfrm>
            <a:off x="917569" y="1786401"/>
            <a:ext cx="7327392" cy="2949807"/>
          </a:xfrm>
          <a:prstGeom prst="rect">
            <a:avLst/>
          </a:prstGeom>
          <a:ln>
            <a:solidFill>
              <a:schemeClr val="tx1"/>
            </a:solidFill>
          </a:ln>
        </p:spPr>
      </p:pic>
      <p:sp>
        <p:nvSpPr>
          <p:cNvPr id="2" name="Rectangle 1"/>
          <p:cNvSpPr/>
          <p:nvPr/>
        </p:nvSpPr>
        <p:spPr>
          <a:xfrm>
            <a:off x="6147881" y="2553840"/>
            <a:ext cx="155642" cy="1816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0" y="0"/>
            <a:ext cx="3208947" cy="521911"/>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a:t>
            </a:r>
            <a:r>
              <a:rPr lang="en-US" sz="3300" b="1" dirty="0" smtClean="0">
                <a:solidFill>
                  <a:schemeClr val="tx1">
                    <a:lumMod val="85000"/>
                    <a:lumOff val="15000"/>
                  </a:schemeClr>
                </a:solidFill>
                <a:latin typeface="Arial" panose="020B0604020202020204" pitchFamily="34" charset="0"/>
                <a:cs typeface="Arial" panose="020B0604020202020204" pitchFamily="34" charset="0"/>
              </a:rPr>
              <a:t>3</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sp>
        <p:nvSpPr>
          <p:cNvPr id="11" name="Rectangle 10"/>
          <p:cNvSpPr/>
          <p:nvPr/>
        </p:nvSpPr>
        <p:spPr>
          <a:xfrm>
            <a:off x="4306893" y="-46544"/>
            <a:ext cx="4270443" cy="1077218"/>
          </a:xfrm>
          <a:prstGeom prst="rect">
            <a:avLst/>
          </a:prstGeom>
        </p:spPr>
        <p:txBody>
          <a:bodyPr wrap="square">
            <a:spAutoFit/>
          </a:bodyPr>
          <a:lstStyle/>
          <a:p>
            <a:pPr algn="ctr"/>
            <a:r>
              <a:rPr lang="en-US" sz="3200" dirty="0" smtClean="0">
                <a:solidFill>
                  <a:schemeClr val="tx1">
                    <a:lumMod val="85000"/>
                    <a:lumOff val="15000"/>
                  </a:schemeClr>
                </a:solidFill>
                <a:latin typeface="Arial" panose="020B0604020202020204" pitchFamily="34" charset="0"/>
                <a:cs typeface="Arial" panose="020B0604020202020204" pitchFamily="34" charset="0"/>
              </a:rPr>
              <a:t>Serine-320 is the most conserved PTM</a:t>
            </a:r>
            <a:endParaRPr lang="en-US" sz="3200" dirty="0"/>
          </a:p>
        </p:txBody>
      </p:sp>
      <p:sp>
        <p:nvSpPr>
          <p:cNvPr id="12" name="Rounded Rectangle 11"/>
          <p:cNvSpPr/>
          <p:nvPr/>
        </p:nvSpPr>
        <p:spPr>
          <a:xfrm>
            <a:off x="545791" y="1714194"/>
            <a:ext cx="1151106" cy="36410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Humans</a:t>
            </a:r>
            <a:endParaRPr lang="en-US" dirty="0">
              <a:solidFill>
                <a:schemeClr val="tx1">
                  <a:lumMod val="85000"/>
                  <a:lumOff val="15000"/>
                </a:schemeClr>
              </a:solidFill>
            </a:endParaRPr>
          </a:p>
        </p:txBody>
      </p:sp>
      <p:sp>
        <p:nvSpPr>
          <p:cNvPr id="13" name="Rounded Rectangle 12"/>
          <p:cNvSpPr/>
          <p:nvPr/>
        </p:nvSpPr>
        <p:spPr>
          <a:xfrm>
            <a:off x="95076" y="4872436"/>
            <a:ext cx="741503" cy="36410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Mice</a:t>
            </a:r>
            <a:endParaRPr lang="en-US" dirty="0">
              <a:solidFill>
                <a:schemeClr val="tx1">
                  <a:lumMod val="85000"/>
                  <a:lumOff val="15000"/>
                </a:schemeClr>
              </a:solidFill>
            </a:endParaRPr>
          </a:p>
        </p:txBody>
      </p:sp>
      <p:sp>
        <p:nvSpPr>
          <p:cNvPr id="14" name="Rounded Rectangle 13"/>
          <p:cNvSpPr/>
          <p:nvPr/>
        </p:nvSpPr>
        <p:spPr>
          <a:xfrm>
            <a:off x="7782129" y="4872436"/>
            <a:ext cx="1269866" cy="36410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85000"/>
                    <a:lumOff val="15000"/>
                  </a:schemeClr>
                </a:solidFill>
                <a:latin typeface="Arial" panose="020B0604020202020204" pitchFamily="34" charset="0"/>
                <a:cs typeface="Arial" panose="020B0604020202020204" pitchFamily="34" charset="0"/>
              </a:rPr>
              <a:t>Zebrafish</a:t>
            </a:r>
            <a:endParaRPr lang="en-US" dirty="0">
              <a:solidFill>
                <a:schemeClr val="tx1">
                  <a:lumMod val="85000"/>
                  <a:lumOff val="15000"/>
                </a:schemeClr>
              </a:solidFill>
            </a:endParaRPr>
          </a:p>
        </p:txBody>
      </p:sp>
      <p:sp>
        <p:nvSpPr>
          <p:cNvPr id="15" name="Down Arrow 14"/>
          <p:cNvSpPr/>
          <p:nvPr/>
        </p:nvSpPr>
        <p:spPr>
          <a:xfrm rot="10800000">
            <a:off x="6091947" y="1674375"/>
            <a:ext cx="267510" cy="74323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6225702" y="1006110"/>
            <a:ext cx="0" cy="625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43073" y="5491934"/>
            <a:ext cx="139429" cy="11729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17218" y="5483246"/>
            <a:ext cx="139429" cy="11729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12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www.brightfocus.org/assets/images/plaques_and_tangles_bor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0231" t="7878" r="5523" b="15983"/>
          <a:stretch/>
        </p:blipFill>
        <p:spPr bwMode="auto">
          <a:xfrm>
            <a:off x="6815285" y="4181569"/>
            <a:ext cx="1799181" cy="26517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judiblogs.com/wp-content/uploads/2013/03/make-human-maze-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62" y="4522828"/>
            <a:ext cx="2625622" cy="19692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50913" y="521911"/>
            <a:ext cx="7911959" cy="833947"/>
            <a:chOff x="635726" y="1262741"/>
            <a:chExt cx="7911959" cy="1218316"/>
          </a:xfrm>
        </p:grpSpPr>
        <p:pic>
          <p:nvPicPr>
            <p:cNvPr id="7" name="image3.png" descr="Picture"/>
            <p:cNvPicPr/>
            <p:nvPr/>
          </p:nvPicPr>
          <p:blipFill>
            <a:blip r:embed="rId5">
              <a:extLst/>
            </a:blip>
            <a:srcRect l="14692" r="32346" b="88228"/>
            <a:stretch>
              <a:fillRect/>
            </a:stretch>
          </p:blipFill>
          <p:spPr>
            <a:xfrm>
              <a:off x="1209849" y="1567049"/>
              <a:ext cx="6789840" cy="914008"/>
            </a:xfrm>
            <a:prstGeom prst="rect">
              <a:avLst/>
            </a:prstGeom>
            <a:ln w="12700">
              <a:miter lim="400000"/>
            </a:ln>
          </p:spPr>
        </p:pic>
        <p:sp>
          <p:nvSpPr>
            <p:cNvPr id="8" name="Rounded Rectangle 7"/>
            <p:cNvSpPr/>
            <p:nvPr/>
          </p:nvSpPr>
          <p:spPr>
            <a:xfrm>
              <a:off x="635726" y="1271450"/>
              <a:ext cx="722812" cy="330926"/>
            </a:xfrm>
            <a:prstGeom prst="roundRect">
              <a:avLst/>
            </a:prstGeom>
            <a:solidFill>
              <a:schemeClr val="bg1"/>
            </a:solidFill>
            <a:ln w="12700" cap="flat">
              <a:solidFill>
                <a:schemeClr val="bg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ounded Rectangle 8"/>
            <p:cNvSpPr/>
            <p:nvPr/>
          </p:nvSpPr>
          <p:spPr>
            <a:xfrm>
              <a:off x="7824873" y="1262741"/>
              <a:ext cx="722812" cy="330926"/>
            </a:xfrm>
            <a:prstGeom prst="roundRect">
              <a:avLst/>
            </a:prstGeom>
            <a:solidFill>
              <a:schemeClr val="bg1"/>
            </a:solidFill>
            <a:ln w="12700" cap="flat">
              <a:solidFill>
                <a:schemeClr val="bg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0" name="Rounded Rectangle 9"/>
          <p:cNvSpPr/>
          <p:nvPr/>
        </p:nvSpPr>
        <p:spPr>
          <a:xfrm>
            <a:off x="0" y="0"/>
            <a:ext cx="3208947" cy="521911"/>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tx1">
                    <a:lumMod val="85000"/>
                    <a:lumOff val="15000"/>
                  </a:schemeClr>
                </a:solidFill>
                <a:latin typeface="Arial" panose="020B0604020202020204" pitchFamily="34" charset="0"/>
                <a:cs typeface="Arial" panose="020B0604020202020204" pitchFamily="34" charset="0"/>
              </a:rPr>
              <a:t>Specific Aim </a:t>
            </a:r>
            <a:r>
              <a:rPr lang="en-US" sz="3300" b="1" dirty="0" smtClean="0">
                <a:solidFill>
                  <a:schemeClr val="tx1">
                    <a:lumMod val="85000"/>
                    <a:lumOff val="15000"/>
                  </a:schemeClr>
                </a:solidFill>
                <a:latin typeface="Arial" panose="020B0604020202020204" pitchFamily="34" charset="0"/>
                <a:cs typeface="Arial" panose="020B0604020202020204" pitchFamily="34" charset="0"/>
              </a:rPr>
              <a:t>3</a:t>
            </a:r>
            <a:r>
              <a:rPr lang="en-US" sz="3300" dirty="0" smtClean="0">
                <a:solidFill>
                  <a:schemeClr val="tx1">
                    <a:lumMod val="85000"/>
                    <a:lumOff val="15000"/>
                  </a:schemeClr>
                </a:solidFill>
                <a:latin typeface="Arial" panose="020B0604020202020204" pitchFamily="34" charset="0"/>
                <a:cs typeface="Arial" panose="020B0604020202020204" pitchFamily="34" charset="0"/>
              </a:rPr>
              <a:t>:</a:t>
            </a:r>
            <a:endParaRPr lang="en-US" sz="3300" dirty="0">
              <a:solidFill>
                <a:schemeClr val="tx1">
                  <a:lumMod val="85000"/>
                  <a:lumOff val="15000"/>
                </a:schemeClr>
              </a:solidFill>
            </a:endParaRPr>
          </a:p>
        </p:txBody>
      </p:sp>
      <p:sp>
        <p:nvSpPr>
          <p:cNvPr id="11" name="Rectangle 10"/>
          <p:cNvSpPr/>
          <p:nvPr/>
        </p:nvSpPr>
        <p:spPr>
          <a:xfrm>
            <a:off x="4306893" y="-46544"/>
            <a:ext cx="4270443" cy="584775"/>
          </a:xfrm>
          <a:prstGeom prst="rect">
            <a:avLst/>
          </a:prstGeom>
        </p:spPr>
        <p:txBody>
          <a:bodyPr wrap="square">
            <a:spAutoFit/>
          </a:bodyPr>
          <a:lstStyle/>
          <a:p>
            <a:pPr algn="ctr"/>
            <a:r>
              <a:rPr lang="en-US" sz="3200" dirty="0" smtClean="0">
                <a:solidFill>
                  <a:schemeClr val="tx1">
                    <a:lumMod val="85000"/>
                    <a:lumOff val="15000"/>
                  </a:schemeClr>
                </a:solidFill>
                <a:latin typeface="Arial" panose="020B0604020202020204" pitchFamily="34" charset="0"/>
                <a:cs typeface="Arial" panose="020B0604020202020204" pitchFamily="34" charset="0"/>
              </a:rPr>
              <a:t>Predicted Results</a:t>
            </a:r>
            <a:endParaRPr lang="en-US" sz="3200" dirty="0"/>
          </a:p>
        </p:txBody>
      </p:sp>
      <p:cxnSp>
        <p:nvCxnSpPr>
          <p:cNvPr id="17" name="Straight Connector 16"/>
          <p:cNvCxnSpPr/>
          <p:nvPr/>
        </p:nvCxnSpPr>
        <p:spPr>
          <a:xfrm>
            <a:off x="5816677" y="730212"/>
            <a:ext cx="0" cy="625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3818981" y="1547839"/>
            <a:ext cx="1001949" cy="10894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berkeleywellness.com/sites/default/files/field/image/arginine%20istock_998_3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9303" y="2180743"/>
            <a:ext cx="4017591" cy="15452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d/d0/L-serine-3D-ball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440" y="1265474"/>
            <a:ext cx="2324193" cy="246049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3560607" y="2701931"/>
            <a:ext cx="1518696" cy="502853"/>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anose="020B0604020202020204" pitchFamily="34" charset="0"/>
                <a:cs typeface="Arial" panose="020B0604020202020204" pitchFamily="34" charset="0"/>
              </a:rPr>
              <a:t>CRISPR</a:t>
            </a:r>
            <a:endParaRPr lang="en-US" sz="2400" dirty="0">
              <a:solidFill>
                <a:schemeClr val="bg1"/>
              </a:solidFill>
            </a:endParaRPr>
          </a:p>
        </p:txBody>
      </p:sp>
      <p:sp>
        <p:nvSpPr>
          <p:cNvPr id="24" name="Rounded Rectangle 23"/>
          <p:cNvSpPr/>
          <p:nvPr/>
        </p:nvSpPr>
        <p:spPr>
          <a:xfrm>
            <a:off x="1313260" y="3812191"/>
            <a:ext cx="1168552" cy="331777"/>
          </a:xfrm>
          <a:prstGeom prst="roundRect">
            <a:avLst/>
          </a:prstGeom>
          <a:solidFill>
            <a:srgbClr val="4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anose="020B0604020202020204" pitchFamily="34" charset="0"/>
                <a:cs typeface="Arial" panose="020B0604020202020204" pitchFamily="34" charset="0"/>
              </a:rPr>
              <a:t>Serine</a:t>
            </a:r>
            <a:endParaRPr lang="en-US" sz="2400" dirty="0">
              <a:solidFill>
                <a:schemeClr val="bg1"/>
              </a:solidFill>
            </a:endParaRPr>
          </a:p>
        </p:txBody>
      </p:sp>
      <p:sp>
        <p:nvSpPr>
          <p:cNvPr id="25" name="Rounded Rectangle 24"/>
          <p:cNvSpPr/>
          <p:nvPr/>
        </p:nvSpPr>
        <p:spPr>
          <a:xfrm>
            <a:off x="6346804" y="3812191"/>
            <a:ext cx="1482587" cy="331777"/>
          </a:xfrm>
          <a:prstGeom prst="roundRect">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anose="020B0604020202020204" pitchFamily="34" charset="0"/>
                <a:cs typeface="Arial" panose="020B0604020202020204" pitchFamily="34" charset="0"/>
              </a:rPr>
              <a:t>Arginine</a:t>
            </a:r>
            <a:endParaRPr lang="en-US" sz="2400" dirty="0">
              <a:solidFill>
                <a:schemeClr val="bg1"/>
              </a:solidFill>
            </a:endParaRPr>
          </a:p>
        </p:txBody>
      </p:sp>
      <p:sp>
        <p:nvSpPr>
          <p:cNvPr id="30" name="Rounded Rectangle 29"/>
          <p:cNvSpPr/>
          <p:nvPr/>
        </p:nvSpPr>
        <p:spPr>
          <a:xfrm>
            <a:off x="3400493" y="4900948"/>
            <a:ext cx="1838920" cy="608453"/>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Amyloid plaque formation!</a:t>
            </a:r>
            <a:endParaRPr lang="en-US" dirty="0">
              <a:solidFill>
                <a:schemeClr val="tx1"/>
              </a:solidFill>
            </a:endParaRPr>
          </a:p>
        </p:txBody>
      </p:sp>
      <p:sp>
        <p:nvSpPr>
          <p:cNvPr id="33" name="Rounded Rectangle 32"/>
          <p:cNvSpPr/>
          <p:nvPr/>
        </p:nvSpPr>
        <p:spPr>
          <a:xfrm>
            <a:off x="3532407" y="5851374"/>
            <a:ext cx="1575094" cy="608453"/>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Fail</a:t>
            </a:r>
          </a:p>
          <a:p>
            <a:pPr algn="ctr"/>
            <a:r>
              <a:rPr lang="en-US" dirty="0" smtClean="0">
                <a:solidFill>
                  <a:schemeClr val="tx1"/>
                </a:solidFill>
                <a:latin typeface="Arial" panose="020B0604020202020204" pitchFamily="34" charset="0"/>
                <a:cs typeface="Arial" panose="020B0604020202020204" pitchFamily="34" charset="0"/>
              </a:rPr>
              <a:t>memory test!</a:t>
            </a:r>
            <a:endParaRPr lang="en-US" dirty="0">
              <a:solidFill>
                <a:schemeClr val="tx1"/>
              </a:solidFill>
            </a:endParaRPr>
          </a:p>
        </p:txBody>
      </p:sp>
      <p:sp>
        <p:nvSpPr>
          <p:cNvPr id="35" name="Down Arrow 34"/>
          <p:cNvSpPr/>
          <p:nvPr/>
        </p:nvSpPr>
        <p:spPr>
          <a:xfrm>
            <a:off x="3818979" y="3546239"/>
            <a:ext cx="1001949" cy="10894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5400000">
            <a:off x="2921826" y="5751390"/>
            <a:ext cx="423392" cy="710884"/>
          </a:xfrm>
          <a:prstGeom prst="downArrow">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6200000">
            <a:off x="5765498" y="4562112"/>
            <a:ext cx="423392" cy="1237355"/>
          </a:xfrm>
          <a:prstGeom prst="downArrow">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65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483"/>
            <a:ext cx="9144000" cy="568367"/>
          </a:xfrm>
        </p:spPr>
        <p:txBody>
          <a:bodyPr>
            <a:normAutofit fontScale="90000"/>
          </a:bodyPr>
          <a:lstStyle/>
          <a:p>
            <a:pPr algn="ctr"/>
            <a:r>
              <a:rPr lang="en-US" dirty="0" smtClean="0">
                <a:latin typeface="Arial" panose="020B0604020202020204" pitchFamily="34" charset="0"/>
                <a:cs typeface="Arial" panose="020B0604020202020204" pitchFamily="34" charset="0"/>
              </a:rPr>
              <a:t>Where does the future of </a:t>
            </a:r>
            <a:r>
              <a:rPr lang="en-US" dirty="0" smtClean="0">
                <a:solidFill>
                  <a:srgbClr val="FF0080"/>
                </a:solidFill>
                <a:latin typeface="Arial" panose="020B0604020202020204" pitchFamily="34" charset="0"/>
                <a:cs typeface="Arial" panose="020B0604020202020204" pitchFamily="34" charset="0"/>
              </a:rPr>
              <a:t>PSEN1</a:t>
            </a:r>
            <a:r>
              <a:rPr lang="en-US" dirty="0" smtClean="0">
                <a:latin typeface="Arial" panose="020B0604020202020204" pitchFamily="34" charset="0"/>
                <a:cs typeface="Arial" panose="020B0604020202020204" pitchFamily="34" charset="0"/>
              </a:rPr>
              <a:t> lead?</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65640" y="1915721"/>
            <a:ext cx="2718761" cy="2470975"/>
          </a:xfrm>
          <a:prstGeom prst="rect">
            <a:avLst/>
          </a:prstGeom>
        </p:spPr>
      </p:pic>
      <p:cxnSp>
        <p:nvCxnSpPr>
          <p:cNvPr id="9" name="Straight Arrow Connector 8"/>
          <p:cNvCxnSpPr>
            <a:stCxn id="5" idx="0"/>
          </p:cNvCxnSpPr>
          <p:nvPr/>
        </p:nvCxnSpPr>
        <p:spPr>
          <a:xfrm flipH="1" flipV="1">
            <a:off x="942974" y="4487296"/>
            <a:ext cx="510454" cy="506556"/>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http://sites.utoronto.ca/boonelab/research_projects/images/fig7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972" y="2322532"/>
            <a:ext cx="2857500" cy="165735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3059935" y="4993851"/>
            <a:ext cx="2743574" cy="49097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Identify drug treatments for genes involved with Alzheimer’s</a:t>
            </a:r>
          </a:p>
        </p:txBody>
      </p:sp>
      <p:cxnSp>
        <p:nvCxnSpPr>
          <p:cNvPr id="13" name="Straight Arrow Connector 12"/>
          <p:cNvCxnSpPr>
            <a:stCxn id="12" idx="0"/>
            <a:endCxn id="6146" idx="2"/>
          </p:cNvCxnSpPr>
          <p:nvPr/>
        </p:nvCxnSpPr>
        <p:spPr>
          <a:xfrm flipV="1">
            <a:off x="4431722" y="3979883"/>
            <a:ext cx="0" cy="1013968"/>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48" name="Picture 4" descr="http://austintherapyforgirls.com/wp-content/uploads/2013/11/happy-peo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298" y="2669276"/>
            <a:ext cx="2799546" cy="157714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a:stCxn id="17" idx="0"/>
          </p:cNvCxnSpPr>
          <p:nvPr/>
        </p:nvCxnSpPr>
        <p:spPr>
          <a:xfrm flipV="1">
            <a:off x="7548071" y="4537168"/>
            <a:ext cx="190559" cy="456683"/>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57174" y="4993852"/>
            <a:ext cx="2392507" cy="490971"/>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Further research on UBQLN1</a:t>
            </a:r>
          </a:p>
        </p:txBody>
      </p:sp>
      <p:sp>
        <p:nvSpPr>
          <p:cNvPr id="17" name="Rounded Rectangle 16"/>
          <p:cNvSpPr/>
          <p:nvPr/>
        </p:nvSpPr>
        <p:spPr>
          <a:xfrm>
            <a:off x="6176284" y="4993851"/>
            <a:ext cx="2743574" cy="49097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Cure Alzheimer’s Disease</a:t>
            </a:r>
          </a:p>
        </p:txBody>
      </p:sp>
    </p:spTree>
    <p:extLst>
      <p:ext uri="{BB962C8B-B14F-4D97-AF65-F5344CB8AC3E}">
        <p14:creationId xmlns:p14="http://schemas.microsoft.com/office/powerpoint/2010/main" val="3383712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9893"/>
            <a:ext cx="7886700" cy="568367"/>
          </a:xfrm>
        </p:spPr>
        <p:txBody>
          <a:bodyPr>
            <a:normAutofit fontScale="90000"/>
          </a:bodyPr>
          <a:lstStyle/>
          <a:p>
            <a:pPr algn="ctr"/>
            <a:r>
              <a:rPr lang="en-US" dirty="0" smtClean="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00764"/>
            <a:ext cx="7886700" cy="4902993"/>
          </a:xfrm>
        </p:spPr>
        <p:txBody>
          <a:bodyPr>
            <a:noAutofit/>
          </a:bodyPr>
          <a:lstStyle/>
          <a:p>
            <a:pPr marL="0" indent="0">
              <a:lnSpc>
                <a:spcPct val="134000"/>
              </a:lnSpc>
              <a:buNone/>
            </a:pPr>
            <a:r>
              <a:rPr lang="en-US" sz="1100" dirty="0">
                <a:latin typeface="Arial" panose="020B0604020202020204" pitchFamily="34" charset="0"/>
                <a:cs typeface="Arial" panose="020B0604020202020204" pitchFamily="34" charset="0"/>
              </a:rPr>
              <a:t>Barnwell, E., </a:t>
            </a:r>
            <a:r>
              <a:rPr lang="en-US" sz="1100" dirty="0" err="1">
                <a:latin typeface="Arial" panose="020B0604020202020204" pitchFamily="34" charset="0"/>
                <a:cs typeface="Arial" panose="020B0604020202020204" pitchFamily="34" charset="0"/>
              </a:rPr>
              <a:t>Padmaraju</a:t>
            </a:r>
            <a:r>
              <a:rPr lang="en-US" sz="1100" dirty="0">
                <a:latin typeface="Arial" panose="020B0604020202020204" pitchFamily="34" charset="0"/>
                <a:cs typeface="Arial" panose="020B0604020202020204" pitchFamily="34" charset="0"/>
              </a:rPr>
              <a:t>, V., </a:t>
            </a:r>
            <a:r>
              <a:rPr lang="en-US" sz="1100" dirty="0" err="1">
                <a:latin typeface="Arial" panose="020B0604020202020204" pitchFamily="34" charset="0"/>
                <a:cs typeface="Arial" panose="020B0604020202020204" pitchFamily="34" charset="0"/>
              </a:rPr>
              <a:t>Baranello</a:t>
            </a:r>
            <a:r>
              <a:rPr lang="en-US" sz="1100" dirty="0">
                <a:latin typeface="Arial" panose="020B0604020202020204" pitchFamily="34" charset="0"/>
                <a:cs typeface="Arial" panose="020B0604020202020204" pitchFamily="34" charset="0"/>
              </a:rPr>
              <a:t>, R., Pacheco-</a:t>
            </a:r>
            <a:r>
              <a:rPr lang="en-US" sz="1100" dirty="0" err="1">
                <a:latin typeface="Arial" panose="020B0604020202020204" pitchFamily="34" charset="0"/>
                <a:cs typeface="Arial" panose="020B0604020202020204" pitchFamily="34" charset="0"/>
              </a:rPr>
              <a:t>Quinto</a:t>
            </a:r>
            <a:r>
              <a:rPr lang="en-US" sz="1100" dirty="0">
                <a:latin typeface="Arial" panose="020B0604020202020204" pitchFamily="34" charset="0"/>
                <a:cs typeface="Arial" panose="020B0604020202020204" pitchFamily="34" charset="0"/>
              </a:rPr>
              <a:t>, J., </a:t>
            </a:r>
            <a:r>
              <a:rPr lang="en-US" sz="1100" dirty="0" err="1">
                <a:latin typeface="Arial" panose="020B0604020202020204" pitchFamily="34" charset="0"/>
                <a:cs typeface="Arial" panose="020B0604020202020204" pitchFamily="34" charset="0"/>
              </a:rPr>
              <a:t>Crosson</a:t>
            </a:r>
            <a:r>
              <a:rPr lang="en-US" sz="1100" dirty="0">
                <a:latin typeface="Arial" panose="020B0604020202020204" pitchFamily="34" charset="0"/>
                <a:cs typeface="Arial" panose="020B0604020202020204" pitchFamily="34" charset="0"/>
              </a:rPr>
              <a:t>, C., </a:t>
            </a:r>
            <a:r>
              <a:rPr lang="en-US" sz="1100" dirty="0" err="1">
                <a:latin typeface="Arial" panose="020B0604020202020204" pitchFamily="34" charset="0"/>
                <a:cs typeface="Arial" panose="020B0604020202020204" pitchFamily="34" charset="0"/>
              </a:rPr>
              <a:t>Ablonczy</a:t>
            </a:r>
            <a:r>
              <a:rPr lang="en-US" sz="1100" dirty="0">
                <a:latin typeface="Arial" panose="020B0604020202020204" pitchFamily="34" charset="0"/>
                <a:cs typeface="Arial" panose="020B0604020202020204" pitchFamily="34" charset="0"/>
              </a:rPr>
              <a:t>, Z., … </a:t>
            </a:r>
            <a:r>
              <a:rPr lang="en-US" sz="1100" dirty="0" err="1" smtClean="0">
                <a:latin typeface="Arial" panose="020B0604020202020204" pitchFamily="34" charset="0"/>
                <a:cs typeface="Arial" panose="020B0604020202020204" pitchFamily="34" charset="0"/>
              </a:rPr>
              <a:t>Sambamurti</a:t>
            </a:r>
            <a:r>
              <a:rPr lang="en-US" sz="1100" dirty="0">
                <a:latin typeface="Arial" panose="020B0604020202020204" pitchFamily="34" charset="0"/>
                <a:cs typeface="Arial" panose="020B0604020202020204" pitchFamily="34" charset="0"/>
              </a:rPr>
              <a:t>, K. (2014). </a:t>
            </a:r>
            <a:r>
              <a:rPr lang="en-US" sz="1100" dirty="0" smtClean="0">
                <a:latin typeface="Arial" panose="020B0604020202020204" pitchFamily="34" charset="0"/>
                <a:cs typeface="Arial" panose="020B0604020202020204" pitchFamily="34" charset="0"/>
              </a:rPr>
              <a:t>	Evidence </a:t>
            </a:r>
            <a:r>
              <a:rPr lang="en-US" sz="1100" dirty="0">
                <a:latin typeface="Arial" panose="020B0604020202020204" pitchFamily="34" charset="0"/>
                <a:cs typeface="Arial" panose="020B0604020202020204" pitchFamily="34" charset="0"/>
              </a:rPr>
              <a:t>of a Novel Mechanism for Partial </a:t>
            </a:r>
            <a:r>
              <a:rPr lang="el-GR" sz="1100" dirty="0">
                <a:latin typeface="Arial" panose="020B0604020202020204" pitchFamily="34" charset="0"/>
                <a:cs typeface="Arial" panose="020B0604020202020204" pitchFamily="34" charset="0"/>
              </a:rPr>
              <a:t>γ-</a:t>
            </a:r>
            <a:r>
              <a:rPr lang="en-US" sz="1100" dirty="0">
                <a:latin typeface="Arial" panose="020B0604020202020204" pitchFamily="34" charset="0"/>
                <a:cs typeface="Arial" panose="020B0604020202020204" pitchFamily="34" charset="0"/>
              </a:rPr>
              <a:t>Secretase Inhibition </a:t>
            </a:r>
            <a:r>
              <a:rPr lang="en-US" sz="1100" dirty="0" smtClean="0">
                <a:latin typeface="Arial" panose="020B0604020202020204" pitchFamily="34" charset="0"/>
                <a:cs typeface="Arial" panose="020B0604020202020204" pitchFamily="34" charset="0"/>
              </a:rPr>
              <a:t>Induced </a:t>
            </a:r>
            <a:r>
              <a:rPr lang="en-US" sz="1100" dirty="0">
                <a:latin typeface="Arial" panose="020B0604020202020204" pitchFamily="34" charset="0"/>
                <a:cs typeface="Arial" panose="020B0604020202020204" pitchFamily="34" charset="0"/>
              </a:rPr>
              <a:t>Paradoxical Increase in </a:t>
            </a:r>
            <a:r>
              <a:rPr lang="en-US" sz="1100" dirty="0" smtClean="0">
                <a:latin typeface="Arial" panose="020B0604020202020204" pitchFamily="34" charset="0"/>
                <a:cs typeface="Arial" panose="020B0604020202020204" pitchFamily="34" charset="0"/>
              </a:rPr>
              <a:t>Secreted 	Amyloid </a:t>
            </a:r>
            <a:r>
              <a:rPr lang="el-GR" sz="1100" dirty="0">
                <a:latin typeface="Arial" panose="020B0604020202020204" pitchFamily="34" charset="0"/>
                <a:cs typeface="Arial" panose="020B0604020202020204" pitchFamily="34" charset="0"/>
              </a:rPr>
              <a:t>β </a:t>
            </a:r>
            <a:r>
              <a:rPr lang="en-US" sz="1100" dirty="0">
                <a:latin typeface="Arial" panose="020B0604020202020204" pitchFamily="34" charset="0"/>
                <a:cs typeface="Arial" panose="020B0604020202020204" pitchFamily="34" charset="0"/>
              </a:rPr>
              <a:t>Protein. </a:t>
            </a:r>
            <a:r>
              <a:rPr lang="en-US" sz="1100" i="1" dirty="0" err="1">
                <a:latin typeface="Arial" panose="020B0604020202020204" pitchFamily="34" charset="0"/>
                <a:cs typeface="Arial" panose="020B0604020202020204" pitchFamily="34" charset="0"/>
              </a:rPr>
              <a:t>PLoS</a:t>
            </a:r>
            <a:r>
              <a:rPr lang="en-US" sz="1100" i="1" dirty="0">
                <a:latin typeface="Arial" panose="020B0604020202020204" pitchFamily="34" charset="0"/>
                <a:cs typeface="Arial" panose="020B0604020202020204" pitchFamily="34" charset="0"/>
              </a:rPr>
              <a:t> ONE</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9</a:t>
            </a:r>
            <a:r>
              <a:rPr lang="en-US" sz="1100" dirty="0">
                <a:latin typeface="Arial" panose="020B0604020202020204" pitchFamily="34" charset="0"/>
                <a:cs typeface="Arial" panose="020B0604020202020204" pitchFamily="34" charset="0"/>
              </a:rPr>
              <a:t>(3), e91531. </a:t>
            </a:r>
            <a:r>
              <a:rPr lang="en-US" sz="1100" dirty="0" smtClean="0">
                <a:latin typeface="Arial" panose="020B0604020202020204" pitchFamily="34" charset="0"/>
                <a:cs typeface="Arial" panose="020B0604020202020204" pitchFamily="34" charset="0"/>
              </a:rPr>
              <a:t>doi:10.1371/journal.pone.0091531</a:t>
            </a:r>
            <a:endParaRPr lang="en-US" sz="1100" dirty="0">
              <a:latin typeface="Arial" panose="020B0604020202020204" pitchFamily="34" charset="0"/>
              <a:cs typeface="Arial" panose="020B0604020202020204" pitchFamily="34" charset="0"/>
            </a:endParaRPr>
          </a:p>
          <a:p>
            <a:pPr marL="0" indent="0">
              <a:lnSpc>
                <a:spcPct val="134000"/>
              </a:lnSpc>
              <a:buNone/>
            </a:pPr>
            <a:r>
              <a:rPr lang="en-US" sz="1100" dirty="0">
                <a:latin typeface="Arial" panose="020B0604020202020204" pitchFamily="34" charset="0"/>
                <a:cs typeface="Arial" panose="020B0604020202020204" pitchFamily="34" charset="0"/>
              </a:rPr>
              <a:t>Burns, A; </a:t>
            </a:r>
            <a:r>
              <a:rPr lang="en-US" sz="1100" dirty="0" err="1">
                <a:latin typeface="Arial" panose="020B0604020202020204" pitchFamily="34" charset="0"/>
                <a:cs typeface="Arial" panose="020B0604020202020204" pitchFamily="34" charset="0"/>
              </a:rPr>
              <a:t>Iliffe</a:t>
            </a:r>
            <a:r>
              <a:rPr lang="en-US" sz="1100" dirty="0">
                <a:latin typeface="Arial" panose="020B0604020202020204" pitchFamily="34" charset="0"/>
                <a:cs typeface="Arial" panose="020B0604020202020204" pitchFamily="34" charset="0"/>
              </a:rPr>
              <a:t>, S (5 February 2009). "Alzheimer's disease.". </a:t>
            </a:r>
            <a:r>
              <a:rPr lang="en-US" sz="1100" i="1" dirty="0">
                <a:latin typeface="Arial" panose="020B0604020202020204" pitchFamily="34" charset="0"/>
                <a:cs typeface="Arial" panose="020B0604020202020204" pitchFamily="34" charset="0"/>
              </a:rPr>
              <a:t>BMJ (Clinical research ed.)</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338</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b158.</a:t>
            </a:r>
            <a:r>
              <a:rPr lang="en-US" sz="1100" dirty="0" smtClean="0">
                <a:latin typeface="Arial" panose="020B0604020202020204" pitchFamily="34" charset="0"/>
                <a:cs typeface="Arial" panose="020B0604020202020204" pitchFamily="34" charset="0"/>
                <a:hlinkClick r:id="rId2"/>
              </a:rPr>
              <a:t>doi</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hlinkClick r:id="rId3"/>
              </a:rPr>
              <a:t>10.1136/bmj.b158</a:t>
            </a: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4"/>
              </a:rPr>
              <a:t>PMID</a:t>
            </a: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5"/>
              </a:rPr>
              <a:t>19196745</a:t>
            </a:r>
            <a:r>
              <a:rPr lang="en-US" sz="1100" dirty="0">
                <a:latin typeface="Arial" panose="020B0604020202020204" pitchFamily="34" charset="0"/>
                <a:cs typeface="Arial" panose="020B0604020202020204" pitchFamily="34" charset="0"/>
              </a:rPr>
              <a:t>.</a:t>
            </a:r>
          </a:p>
          <a:p>
            <a:pPr marL="0" indent="0">
              <a:lnSpc>
                <a:spcPct val="134000"/>
              </a:lnSpc>
              <a:buNone/>
            </a:pPr>
            <a:r>
              <a:rPr lang="en-US" sz="1100" dirty="0">
                <a:latin typeface="Arial" panose="020B0604020202020204" pitchFamily="34" charset="0"/>
                <a:cs typeface="Arial" panose="020B0604020202020204" pitchFamily="34" charset="0"/>
              </a:rPr>
              <a:t>Cohen, J. (2013).  Origin of Alzheimer's Gene Mutation Discovered. Obtained 02/16/2015 </a:t>
            </a:r>
            <a:r>
              <a:rPr lang="en-US" sz="1100" dirty="0" smtClean="0">
                <a:latin typeface="Arial" panose="020B0604020202020204" pitchFamily="34" charset="0"/>
                <a:cs typeface="Arial" panose="020B0604020202020204" pitchFamily="34" charset="0"/>
              </a:rPr>
              <a:t>	from</a:t>
            </a: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6"/>
              </a:rPr>
              <a:t>http://www.news.ucsb.edu</a:t>
            </a:r>
            <a:r>
              <a:rPr lang="en-US" sz="1100" dirty="0">
                <a:latin typeface="Arial" panose="020B0604020202020204" pitchFamily="34" charset="0"/>
                <a:cs typeface="Arial" panose="020B0604020202020204" pitchFamily="34" charset="0"/>
              </a:rPr>
              <a:t>.</a:t>
            </a:r>
          </a:p>
          <a:p>
            <a:pPr marL="0" indent="0">
              <a:lnSpc>
                <a:spcPct val="134000"/>
              </a:lnSpc>
              <a:buNone/>
            </a:pPr>
            <a:r>
              <a:rPr lang="en-US" sz="1100" dirty="0" smtClean="0">
                <a:latin typeface="Arial" panose="020B0604020202020204" pitchFamily="34" charset="0"/>
                <a:cs typeface="Arial" panose="020B0604020202020204" pitchFamily="34" charset="0"/>
              </a:rPr>
              <a:t>De </a:t>
            </a:r>
            <a:r>
              <a:rPr lang="en-US" sz="1100" dirty="0" err="1">
                <a:latin typeface="Arial" panose="020B0604020202020204" pitchFamily="34" charset="0"/>
                <a:cs typeface="Arial" panose="020B0604020202020204" pitchFamily="34" charset="0"/>
              </a:rPr>
              <a:t>Strooper</a:t>
            </a:r>
            <a:r>
              <a:rPr lang="en-US" sz="1100" dirty="0">
                <a:latin typeface="Arial" panose="020B0604020202020204" pitchFamily="34" charset="0"/>
                <a:cs typeface="Arial" panose="020B0604020202020204" pitchFamily="34" charset="0"/>
              </a:rPr>
              <a:t>, B. (2007). Loss-of-function </a:t>
            </a:r>
            <a:r>
              <a:rPr lang="en-US" sz="1100" dirty="0" err="1">
                <a:latin typeface="Arial" panose="020B0604020202020204" pitchFamily="34" charset="0"/>
                <a:cs typeface="Arial" panose="020B0604020202020204" pitchFamily="34" charset="0"/>
              </a:rPr>
              <a:t>presenilin</a:t>
            </a:r>
            <a:r>
              <a:rPr lang="en-US" sz="1100" dirty="0">
                <a:latin typeface="Arial" panose="020B0604020202020204" pitchFamily="34" charset="0"/>
                <a:cs typeface="Arial" panose="020B0604020202020204" pitchFamily="34" charset="0"/>
              </a:rPr>
              <a:t> mutations in Alzheimer disease. Talking Point on </a:t>
            </a:r>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role of </a:t>
            </a:r>
            <a:r>
              <a:rPr lang="en-US" sz="1100" dirty="0" err="1">
                <a:latin typeface="Arial" panose="020B0604020202020204" pitchFamily="34" charset="0"/>
                <a:cs typeface="Arial" panose="020B0604020202020204" pitchFamily="34" charset="0"/>
              </a:rPr>
              <a:t>presenilin</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mutations </a:t>
            </a:r>
            <a:r>
              <a:rPr lang="en-US" sz="1100" dirty="0">
                <a:latin typeface="Arial" panose="020B0604020202020204" pitchFamily="34" charset="0"/>
                <a:cs typeface="Arial" panose="020B0604020202020204" pitchFamily="34" charset="0"/>
              </a:rPr>
              <a:t>in Alzheimer </a:t>
            </a:r>
            <a:r>
              <a:rPr lang="en-US" sz="1100" dirty="0" err="1">
                <a:latin typeface="Arial" panose="020B0604020202020204" pitchFamily="34" charset="0"/>
                <a:cs typeface="Arial" panose="020B0604020202020204" pitchFamily="34" charset="0"/>
              </a:rPr>
              <a:t>disease.</a:t>
            </a:r>
            <a:r>
              <a:rPr lang="en-US" sz="1100" i="1" dirty="0" err="1">
                <a:latin typeface="Arial" panose="020B0604020202020204" pitchFamily="34" charset="0"/>
                <a:cs typeface="Arial" panose="020B0604020202020204" pitchFamily="34" charset="0"/>
              </a:rPr>
              <a:t>EMBO</a:t>
            </a:r>
            <a:r>
              <a:rPr lang="en-US" sz="1100" i="1" dirty="0">
                <a:latin typeface="Arial" panose="020B0604020202020204" pitchFamily="34" charset="0"/>
                <a:cs typeface="Arial" panose="020B0604020202020204" pitchFamily="34" charset="0"/>
              </a:rPr>
              <a:t> Reports</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8</a:t>
            </a:r>
            <a:r>
              <a:rPr lang="en-US" sz="1100" dirty="0">
                <a:latin typeface="Arial" panose="020B0604020202020204" pitchFamily="34" charset="0"/>
                <a:cs typeface="Arial" panose="020B0604020202020204" pitchFamily="34" charset="0"/>
              </a:rPr>
              <a:t>(2), 141–146. </a:t>
            </a:r>
            <a:r>
              <a:rPr lang="en-US" sz="1100" dirty="0" smtClean="0">
                <a:latin typeface="Arial" panose="020B0604020202020204" pitchFamily="34" charset="0"/>
                <a:cs typeface="Arial" panose="020B0604020202020204" pitchFamily="34" charset="0"/>
              </a:rPr>
              <a:t>	doi:10.1038/sj.embor.7400897</a:t>
            </a:r>
          </a:p>
          <a:p>
            <a:pPr marL="0" indent="0">
              <a:lnSpc>
                <a:spcPct val="134000"/>
              </a:lnSpc>
              <a:buNone/>
            </a:pPr>
            <a:r>
              <a:rPr lang="en-US" sz="1100" dirty="0" smtClean="0">
                <a:latin typeface="Arial" panose="020B0604020202020204" pitchFamily="34" charset="0"/>
                <a:cs typeface="Arial" panose="020B0604020202020204" pitchFamily="34" charset="0"/>
              </a:rPr>
              <a:t>Li</a:t>
            </a:r>
            <a:r>
              <a:rPr lang="en-US" sz="1100" dirty="0">
                <a:latin typeface="Arial" panose="020B0604020202020204" pitchFamily="34" charset="0"/>
                <a:cs typeface="Arial" panose="020B0604020202020204" pitchFamily="34" charset="0"/>
              </a:rPr>
              <a:t>, X., Dang, S., Yan, C., Gong, X., Wang, J., Shi, Y. (2013).  Structure of a </a:t>
            </a:r>
            <a:r>
              <a:rPr lang="en-US" sz="1100" dirty="0" err="1">
                <a:latin typeface="Arial" panose="020B0604020202020204" pitchFamily="34" charset="0"/>
                <a:cs typeface="Arial" panose="020B0604020202020204" pitchFamily="34" charset="0"/>
              </a:rPr>
              <a:t>presenilin</a:t>
            </a:r>
            <a:r>
              <a:rPr lang="en-US" sz="1100" dirty="0">
                <a:latin typeface="Arial" panose="020B0604020202020204" pitchFamily="34" charset="0"/>
                <a:cs typeface="Arial" panose="020B0604020202020204" pitchFamily="34" charset="0"/>
              </a:rPr>
              <a:t> family </a:t>
            </a:r>
            <a:r>
              <a:rPr lang="en-US" sz="1100" dirty="0" smtClean="0">
                <a:latin typeface="Arial" panose="020B0604020202020204" pitchFamily="34" charset="0"/>
                <a:cs typeface="Arial" panose="020B0604020202020204" pitchFamily="34" charset="0"/>
              </a:rPr>
              <a:t>intramembrane aspartate 	protease</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Nature</a:t>
            </a:r>
            <a:r>
              <a:rPr lang="en-US" sz="1100" dirty="0">
                <a:latin typeface="Arial" panose="020B0604020202020204" pitchFamily="34" charset="0"/>
                <a:cs typeface="Arial" panose="020B0604020202020204" pitchFamily="34" charset="0"/>
              </a:rPr>
              <a:t>, 493,  56-61.</a:t>
            </a:r>
          </a:p>
          <a:p>
            <a:pPr marL="0" indent="0">
              <a:lnSpc>
                <a:spcPct val="134000"/>
              </a:lnSpc>
              <a:buNone/>
            </a:pPr>
            <a:r>
              <a:rPr lang="en-US" sz="1100" dirty="0" err="1">
                <a:latin typeface="Arial" panose="020B0604020202020204" pitchFamily="34" charset="0"/>
                <a:cs typeface="Arial" panose="020B0604020202020204" pitchFamily="34" charset="0"/>
              </a:rPr>
              <a:t>Selkoe</a:t>
            </a:r>
            <a:r>
              <a:rPr lang="en-US" sz="1100" dirty="0">
                <a:latin typeface="Arial" panose="020B0604020202020204" pitchFamily="34" charset="0"/>
                <a:cs typeface="Arial" panose="020B0604020202020204" pitchFamily="34" charset="0"/>
              </a:rPr>
              <a:t> D (1994). "Cell biology of the amyloid beta-protein precursor and the mechanism of </a:t>
            </a:r>
            <a:r>
              <a:rPr lang="en-US" sz="1100" dirty="0" smtClean="0">
                <a:latin typeface="Arial" panose="020B0604020202020204" pitchFamily="34" charset="0"/>
                <a:cs typeface="Arial" panose="020B0604020202020204" pitchFamily="34" charset="0"/>
              </a:rPr>
              <a:t>Alzheimer's </a:t>
            </a:r>
            <a:r>
              <a:rPr lang="en-US" sz="1100" dirty="0">
                <a:latin typeface="Arial" panose="020B0604020202020204" pitchFamily="34" charset="0"/>
                <a:cs typeface="Arial" panose="020B0604020202020204" pitchFamily="34" charset="0"/>
              </a:rPr>
              <a:t>disease". </a:t>
            </a:r>
            <a:r>
              <a:rPr lang="en-US" sz="1100" i="1" dirty="0" err="1">
                <a:latin typeface="Arial" panose="020B0604020202020204" pitchFamily="34" charset="0"/>
                <a:cs typeface="Arial" panose="020B0604020202020204" pitchFamily="34" charset="0"/>
              </a:rPr>
              <a:t>Annu</a:t>
            </a:r>
            <a:r>
              <a:rPr lang="en-US" sz="1100" i="1" dirty="0">
                <a:latin typeface="Arial" panose="020B0604020202020204" pitchFamily="34" charset="0"/>
                <a:cs typeface="Arial" panose="020B0604020202020204" pitchFamily="34" charset="0"/>
              </a:rPr>
              <a:t>. </a:t>
            </a:r>
            <a:r>
              <a:rPr lang="en-US" sz="1100" i="1" dirty="0" smtClean="0">
                <a:latin typeface="Arial" panose="020B0604020202020204" pitchFamily="34" charset="0"/>
                <a:cs typeface="Arial" panose="020B0604020202020204" pitchFamily="34" charset="0"/>
              </a:rPr>
              <a:t>	Rev</a:t>
            </a:r>
            <a:r>
              <a:rPr lang="en-US" sz="1100" i="1" dirty="0">
                <a:latin typeface="Arial" panose="020B0604020202020204" pitchFamily="34" charset="0"/>
                <a:cs typeface="Arial" panose="020B0604020202020204" pitchFamily="34" charset="0"/>
              </a:rPr>
              <a:t>. Cell Biol.</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10</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373-403.</a:t>
            </a:r>
            <a:r>
              <a:rPr lang="en-US" sz="1100" dirty="0" smtClean="0">
                <a:latin typeface="Arial" panose="020B0604020202020204" pitchFamily="34" charset="0"/>
                <a:cs typeface="Arial" panose="020B0604020202020204" pitchFamily="34" charset="0"/>
                <a:hlinkClick r:id="rId2"/>
              </a:rPr>
              <a:t>doi</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hlinkClick r:id="rId7"/>
              </a:rPr>
              <a:t>10.1146/annurev.cb.10.110194.002105</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hlinkClick r:id="rId4"/>
              </a:rPr>
              <a:t>PMID</a:t>
            </a: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8"/>
              </a:rPr>
              <a:t>7888181</a:t>
            </a:r>
            <a:r>
              <a:rPr lang="en-US" sz="1100" dirty="0" smtClean="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a:t>
            </a:r>
            <a:endParaRPr lang="en-US" sz="1100" dirty="0" smtClean="0">
              <a:latin typeface="Arial" panose="020B0604020202020204" pitchFamily="34" charset="0"/>
              <a:cs typeface="Arial" panose="020B0604020202020204" pitchFamily="34" charset="0"/>
            </a:endParaRPr>
          </a:p>
          <a:p>
            <a:pPr marL="0" indent="0">
              <a:lnSpc>
                <a:spcPct val="134000"/>
              </a:lnSpc>
              <a:buNone/>
            </a:pPr>
            <a:r>
              <a:rPr lang="en-US" sz="1100" dirty="0" smtClean="0">
                <a:latin typeface="Arial" panose="020B0604020202020204" pitchFamily="34" charset="0"/>
                <a:cs typeface="Arial" panose="020B0604020202020204" pitchFamily="34" charset="0"/>
              </a:rPr>
              <a:t>St </a:t>
            </a:r>
            <a:r>
              <a:rPr lang="en-US" sz="1100" dirty="0">
                <a:latin typeface="Arial" panose="020B0604020202020204" pitchFamily="34" charset="0"/>
                <a:cs typeface="Arial" panose="020B0604020202020204" pitchFamily="34" charset="0"/>
              </a:rPr>
              <a:t>George-</a:t>
            </a:r>
            <a:r>
              <a:rPr lang="en-US" sz="1100" dirty="0" err="1">
                <a:latin typeface="Arial" panose="020B0604020202020204" pitchFamily="34" charset="0"/>
                <a:cs typeface="Arial" panose="020B0604020202020204" pitchFamily="34" charset="0"/>
              </a:rPr>
              <a:t>Hyslop</a:t>
            </a:r>
            <a:r>
              <a:rPr lang="en-US" sz="1100" dirty="0">
                <a:latin typeface="Arial" panose="020B0604020202020204" pitchFamily="34" charset="0"/>
                <a:cs typeface="Arial" panose="020B0604020202020204" pitchFamily="34" charset="0"/>
              </a:rPr>
              <a:t> P, Fraser P (January 2012). "Assembly of the </a:t>
            </a:r>
            <a:r>
              <a:rPr lang="en-US" sz="1100" dirty="0" err="1">
                <a:latin typeface="Arial" panose="020B0604020202020204" pitchFamily="34" charset="0"/>
                <a:cs typeface="Arial" panose="020B0604020202020204" pitchFamily="34" charset="0"/>
              </a:rPr>
              <a:t>presenilin</a:t>
            </a:r>
            <a:r>
              <a:rPr lang="en-US" sz="1100" dirty="0">
                <a:latin typeface="Arial" panose="020B0604020202020204" pitchFamily="34" charset="0"/>
                <a:cs typeface="Arial" panose="020B0604020202020204" pitchFamily="34" charset="0"/>
              </a:rPr>
              <a:t> </a:t>
            </a:r>
            <a:r>
              <a:rPr lang="el-GR" sz="1100" dirty="0">
                <a:latin typeface="Arial" panose="020B0604020202020204" pitchFamily="34" charset="0"/>
                <a:cs typeface="Arial" panose="020B0604020202020204" pitchFamily="34" charset="0"/>
              </a:rPr>
              <a:t>γ-/ε-</a:t>
            </a:r>
            <a:r>
              <a:rPr lang="en-US" sz="1100" dirty="0">
                <a:latin typeface="Arial" panose="020B0604020202020204" pitchFamily="34" charset="0"/>
                <a:cs typeface="Arial" panose="020B0604020202020204" pitchFamily="34" charset="0"/>
              </a:rPr>
              <a:t>secretase complex". </a:t>
            </a:r>
            <a:r>
              <a:rPr lang="en-US" sz="1100" i="1" dirty="0">
                <a:latin typeface="Arial" panose="020B0604020202020204" pitchFamily="34" charset="0"/>
                <a:cs typeface="Arial" panose="020B0604020202020204" pitchFamily="34" charset="0"/>
              </a:rPr>
              <a:t>J. </a:t>
            </a:r>
            <a:r>
              <a:rPr lang="en-US" sz="1100" i="1" dirty="0" err="1" smtClean="0">
                <a:latin typeface="Arial" panose="020B0604020202020204" pitchFamily="34" charset="0"/>
                <a:cs typeface="Arial" panose="020B0604020202020204" pitchFamily="34" charset="0"/>
              </a:rPr>
              <a:t>Neurochem</a:t>
            </a:r>
            <a:r>
              <a:rPr lang="en-US" sz="1100" dirty="0">
                <a:latin typeface="Arial" panose="020B0604020202020204" pitchFamily="34" charset="0"/>
                <a:cs typeface="Arial" panose="020B0604020202020204" pitchFamily="34" charset="0"/>
              </a:rPr>
              <a:t>. 120 </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Suppl</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1: 84–8. </a:t>
            </a:r>
            <a:r>
              <a:rPr lang="en-US" sz="1100" dirty="0">
                <a:latin typeface="Arial" panose="020B0604020202020204" pitchFamily="34" charset="0"/>
                <a:cs typeface="Arial" panose="020B0604020202020204" pitchFamily="34" charset="0"/>
                <a:hlinkClick r:id="rId2"/>
              </a:rPr>
              <a:t>doi</a:t>
            </a:r>
            <a:r>
              <a:rPr lang="en-US"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hlinkClick r:id="rId9"/>
              </a:rPr>
              <a:t>10.1111/j.1471-4159.2011.07505.x</a:t>
            </a: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4"/>
              </a:rPr>
              <a:t>PMID</a:t>
            </a: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hlinkClick r:id="rId10"/>
              </a:rPr>
              <a:t>22122073</a:t>
            </a:r>
            <a:r>
              <a:rPr lang="en-US" sz="1100" dirty="0">
                <a:latin typeface="Arial" panose="020B0604020202020204" pitchFamily="34" charset="0"/>
                <a:cs typeface="Arial" panose="020B0604020202020204" pitchFamily="34" charset="0"/>
              </a:rPr>
              <a:t>.</a:t>
            </a:r>
          </a:p>
          <a:p>
            <a:pPr marL="0" indent="0">
              <a:lnSpc>
                <a:spcPct val="134000"/>
              </a:lnSpc>
              <a:buNone/>
            </a:pPr>
            <a:r>
              <a:rPr lang="en-US" sz="1100" dirty="0" smtClean="0">
                <a:latin typeface="Arial" panose="020B0604020202020204" pitchFamily="34" charset="0"/>
                <a:cs typeface="Arial" panose="020B0604020202020204" pitchFamily="34" charset="0"/>
              </a:rPr>
              <a:t>Wolfe</a:t>
            </a:r>
            <a:r>
              <a:rPr lang="en-US" sz="1100" dirty="0">
                <a:latin typeface="Arial" panose="020B0604020202020204" pitchFamily="34" charset="0"/>
                <a:cs typeface="Arial" panose="020B0604020202020204" pitchFamily="34" charset="0"/>
              </a:rPr>
              <a:t>, M. S. (2013). Toward the structure of </a:t>
            </a:r>
            <a:r>
              <a:rPr lang="en-US" sz="1100" dirty="0" err="1">
                <a:latin typeface="Arial" panose="020B0604020202020204" pitchFamily="34" charset="0"/>
                <a:cs typeface="Arial" panose="020B0604020202020204" pitchFamily="34" charset="0"/>
              </a:rPr>
              <a:t>presenilin</a:t>
            </a:r>
            <a:r>
              <a:rPr lang="en-US" sz="1100" dirty="0">
                <a:latin typeface="Arial" panose="020B0604020202020204" pitchFamily="34" charset="0"/>
                <a:cs typeface="Arial" panose="020B0604020202020204" pitchFamily="34" charset="0"/>
              </a:rPr>
              <a:t>/</a:t>
            </a:r>
            <a:r>
              <a:rPr lang="el-GR" sz="1100" dirty="0">
                <a:latin typeface="Arial" panose="020B0604020202020204" pitchFamily="34" charset="0"/>
                <a:cs typeface="Arial" panose="020B0604020202020204" pitchFamily="34" charset="0"/>
              </a:rPr>
              <a:t>γ-</a:t>
            </a:r>
            <a:r>
              <a:rPr lang="en-US" sz="1100" dirty="0">
                <a:latin typeface="Arial" panose="020B0604020202020204" pitchFamily="34" charset="0"/>
                <a:cs typeface="Arial" panose="020B0604020202020204" pitchFamily="34" charset="0"/>
              </a:rPr>
              <a:t>secretase and homologs. </a:t>
            </a:r>
            <a:r>
              <a:rPr lang="en-US" sz="1100" i="1" dirty="0" err="1">
                <a:latin typeface="Arial" panose="020B0604020202020204" pitchFamily="34" charset="0"/>
                <a:cs typeface="Arial" panose="020B0604020202020204" pitchFamily="34" charset="0"/>
              </a:rPr>
              <a:t>Biochimica</a:t>
            </a:r>
            <a:r>
              <a:rPr lang="en-US" sz="1100" i="1" dirty="0">
                <a:latin typeface="Arial" panose="020B0604020202020204" pitchFamily="34" charset="0"/>
                <a:cs typeface="Arial" panose="020B0604020202020204" pitchFamily="34" charset="0"/>
              </a:rPr>
              <a:t> et </a:t>
            </a:r>
            <a:r>
              <a:rPr lang="en-US" sz="1100" i="1" dirty="0" err="1" smtClean="0">
                <a:latin typeface="Arial" panose="020B0604020202020204" pitchFamily="34" charset="0"/>
                <a:cs typeface="Arial" panose="020B0604020202020204" pitchFamily="34" charset="0"/>
              </a:rPr>
              <a:t>Biophysica</a:t>
            </a:r>
            <a:r>
              <a:rPr lang="en-US" sz="1100" i="1" dirty="0">
                <a:latin typeface="Arial" panose="020B0604020202020204" pitchFamily="34" charset="0"/>
                <a:cs typeface="Arial" panose="020B0604020202020204" pitchFamily="34" charset="0"/>
              </a:rPr>
              <a:t> </a:t>
            </a:r>
            <a:r>
              <a:rPr lang="en-US" sz="1100" i="1" dirty="0" smtClean="0">
                <a:latin typeface="Arial" panose="020B0604020202020204" pitchFamily="34" charset="0"/>
                <a:cs typeface="Arial" panose="020B0604020202020204" pitchFamily="34" charset="0"/>
              </a:rPr>
              <a:t>	</a:t>
            </a:r>
            <a:r>
              <a:rPr lang="en-US" sz="1100" i="1" dirty="0" err="1" smtClean="0">
                <a:latin typeface="Arial" panose="020B0604020202020204" pitchFamily="34" charset="0"/>
                <a:cs typeface="Arial" panose="020B0604020202020204" pitchFamily="34" charset="0"/>
              </a:rPr>
              <a:t>Acta</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1828</a:t>
            </a:r>
            <a:r>
              <a:rPr lang="en-US" sz="1100" dirty="0">
                <a:latin typeface="Arial" panose="020B0604020202020204" pitchFamily="34" charset="0"/>
                <a:cs typeface="Arial" panose="020B0604020202020204" pitchFamily="34" charset="0"/>
              </a:rPr>
              <a:t>(12), 2886–2897. </a:t>
            </a:r>
            <a:r>
              <a:rPr lang="en-US" sz="1100" dirty="0" smtClean="0">
                <a:latin typeface="Arial" panose="020B0604020202020204" pitchFamily="34" charset="0"/>
                <a:cs typeface="Arial" panose="020B0604020202020204" pitchFamily="34" charset="0"/>
              </a:rPr>
              <a:t>doi:10.1016/j.bbamem.2013.04.015</a:t>
            </a:r>
          </a:p>
          <a:p>
            <a:pPr marL="0" indent="0">
              <a:buNone/>
            </a:pPr>
            <a:endParaRPr lang="en-US" sz="1100" dirty="0"/>
          </a:p>
        </p:txBody>
      </p:sp>
    </p:spTree>
    <p:extLst>
      <p:ext uri="{BB962C8B-B14F-4D97-AF65-F5344CB8AC3E}">
        <p14:creationId xmlns:p14="http://schemas.microsoft.com/office/powerpoint/2010/main" val="1699480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5557"/>
            <a:ext cx="9144000" cy="568367"/>
          </a:xfrm>
        </p:spPr>
        <p:txBody>
          <a:bodyPr>
            <a:noAutofit/>
          </a:bodyPr>
          <a:lstStyle/>
          <a:p>
            <a:pPr algn="ctr"/>
            <a:r>
              <a:rPr lang="en-US" sz="9600" dirty="0" smtClean="0">
                <a:latin typeface="Arial" panose="020B0604020202020204" pitchFamily="34" charset="0"/>
                <a:cs typeface="Arial" panose="020B0604020202020204" pitchFamily="34" charset="0"/>
              </a:rPr>
              <a:t>QUESTIONS?</a:t>
            </a:r>
            <a:endParaRPr lang="en-US"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39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82" y="209550"/>
            <a:ext cx="7886700" cy="712746"/>
          </a:xfrm>
        </p:spPr>
        <p:txBody>
          <a:bodyPr/>
          <a:lstStyle/>
          <a:p>
            <a:pPr algn="ctr"/>
            <a:r>
              <a:rPr lang="en-US" dirty="0" smtClean="0">
                <a:latin typeface="Arial" panose="020B0604020202020204" pitchFamily="34" charset="0"/>
                <a:cs typeface="Arial" panose="020B0604020202020204" pitchFamily="34" charset="0"/>
              </a:rPr>
              <a:t>What is </a:t>
            </a:r>
            <a:r>
              <a:rPr lang="en-US" dirty="0" smtClean="0">
                <a:solidFill>
                  <a:srgbClr val="800080"/>
                </a:solidFill>
                <a:latin typeface="Arial" panose="020B0604020202020204" pitchFamily="34" charset="0"/>
                <a:cs typeface="Arial" panose="020B0604020202020204" pitchFamily="34" charset="0"/>
              </a:rPr>
              <a:t>Alzheimer’s Disease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7" name="Picture 6" descr="87572_Enfermedad-Alzheimer1 (1).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17" y="1055646"/>
            <a:ext cx="8104029" cy="5411400"/>
          </a:xfrm>
          <a:prstGeom prst="rect">
            <a:avLst/>
          </a:prstGeom>
        </p:spPr>
      </p:pic>
    </p:spTree>
    <p:extLst>
      <p:ext uri="{BB962C8B-B14F-4D97-AF65-F5344CB8AC3E}">
        <p14:creationId xmlns:p14="http://schemas.microsoft.com/office/powerpoint/2010/main" val="929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70"/>
          <p:cNvGrpSpPr/>
          <p:nvPr/>
        </p:nvGrpSpPr>
        <p:grpSpPr>
          <a:xfrm>
            <a:off x="277187" y="3366199"/>
            <a:ext cx="2393824" cy="478509"/>
            <a:chOff x="0" y="0"/>
            <a:chExt cx="2393823" cy="478508"/>
          </a:xfrm>
          <a:solidFill>
            <a:srgbClr val="400080"/>
          </a:solidFill>
        </p:grpSpPr>
        <p:sp>
          <p:nvSpPr>
            <p:cNvPr id="68" name="Shape 68"/>
            <p:cNvSpPr/>
            <p:nvPr/>
          </p:nvSpPr>
          <p:spPr>
            <a:xfrm>
              <a:off x="0" y="0"/>
              <a:ext cx="2393824" cy="478509"/>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69" name="Shape 69"/>
            <p:cNvSpPr/>
            <p:nvPr/>
          </p:nvSpPr>
          <p:spPr>
            <a:xfrm>
              <a:off x="23359" y="63923"/>
              <a:ext cx="2347105" cy="35066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Biological Process</a:t>
              </a:r>
            </a:p>
          </p:txBody>
        </p:sp>
      </p:grpSp>
      <p:grpSp>
        <p:nvGrpSpPr>
          <p:cNvPr id="73" name="Group 73"/>
          <p:cNvGrpSpPr/>
          <p:nvPr/>
        </p:nvGrpSpPr>
        <p:grpSpPr>
          <a:xfrm>
            <a:off x="6538528" y="3363319"/>
            <a:ext cx="2393824" cy="478509"/>
            <a:chOff x="0" y="0"/>
            <a:chExt cx="2393823" cy="478508"/>
          </a:xfrm>
        </p:grpSpPr>
        <p:sp>
          <p:nvSpPr>
            <p:cNvPr id="71" name="Shape 71"/>
            <p:cNvSpPr/>
            <p:nvPr/>
          </p:nvSpPr>
          <p:spPr>
            <a:xfrm>
              <a:off x="0" y="0"/>
              <a:ext cx="2393824" cy="478509"/>
            </a:xfrm>
            <a:prstGeom prst="roundRect">
              <a:avLst>
                <a:gd name="adj" fmla="val 16667"/>
              </a:avLst>
            </a:prstGeom>
            <a:solidFill>
              <a:srgbClr val="ED7D31"/>
            </a:solidFill>
            <a:ln w="12700" cap="flat">
              <a:solidFill>
                <a:srgbClr val="000000"/>
              </a:solidFill>
              <a:prstDash val="solid"/>
              <a:miter lim="800000"/>
            </a:ln>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72" name="Shape 72"/>
            <p:cNvSpPr/>
            <p:nvPr/>
          </p:nvSpPr>
          <p:spPr>
            <a:xfrm>
              <a:off x="23359" y="63923"/>
              <a:ext cx="2347105"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Cellular Component</a:t>
              </a:r>
            </a:p>
          </p:txBody>
        </p:sp>
      </p:grpSp>
      <p:sp>
        <p:nvSpPr>
          <p:cNvPr id="74" name="Shape 74"/>
          <p:cNvSpPr>
            <a:spLocks noGrp="1"/>
          </p:cNvSpPr>
          <p:nvPr>
            <p:ph type="title"/>
          </p:nvPr>
        </p:nvSpPr>
        <p:spPr>
          <a:xfrm>
            <a:off x="0" y="439925"/>
            <a:ext cx="9144000" cy="568369"/>
          </a:xfrm>
          <a:prstGeom prst="rect">
            <a:avLst/>
          </a:prstGeom>
        </p:spPr>
        <p:txBody>
          <a:bodyPr>
            <a:noAutofit/>
          </a:bodyPr>
          <a:lstStyle/>
          <a:p>
            <a:pPr lvl="0" algn="ctr" defTabSz="850391">
              <a:defRPr sz="1800"/>
            </a:pPr>
            <a:r>
              <a:rPr sz="3300" dirty="0">
                <a:latin typeface="Arial"/>
                <a:ea typeface="Arial"/>
                <a:cs typeface="Arial"/>
                <a:sym typeface="Arial"/>
              </a:rPr>
              <a:t>How is </a:t>
            </a:r>
            <a:r>
              <a:rPr sz="3300" i="1" dirty="0">
                <a:solidFill>
                  <a:srgbClr val="3366FF"/>
                </a:solidFill>
                <a:latin typeface="Arial"/>
                <a:ea typeface="Arial"/>
                <a:cs typeface="Arial"/>
                <a:sym typeface="Arial"/>
              </a:rPr>
              <a:t>PSEN1</a:t>
            </a:r>
            <a:r>
              <a:rPr sz="3300" i="1" dirty="0">
                <a:latin typeface="Arial"/>
                <a:ea typeface="Arial"/>
                <a:cs typeface="Arial"/>
                <a:sym typeface="Arial"/>
              </a:rPr>
              <a:t> </a:t>
            </a:r>
            <a:r>
              <a:rPr lang="en-US" sz="3300" dirty="0" smtClean="0">
                <a:latin typeface="Arial"/>
                <a:ea typeface="Arial"/>
                <a:cs typeface="Arial"/>
                <a:sym typeface="Arial"/>
              </a:rPr>
              <a:t>involved in </a:t>
            </a:r>
            <a:r>
              <a:rPr lang="en-US" sz="3300" dirty="0">
                <a:solidFill>
                  <a:srgbClr val="800080"/>
                </a:solidFill>
                <a:latin typeface="Arial"/>
                <a:ea typeface="Arial"/>
                <a:cs typeface="Arial"/>
                <a:sym typeface="Arial"/>
              </a:rPr>
              <a:t>Alzheimer’s</a:t>
            </a:r>
            <a:r>
              <a:rPr sz="3300" dirty="0" smtClean="0">
                <a:latin typeface="Arial"/>
                <a:ea typeface="Arial"/>
                <a:cs typeface="Arial"/>
                <a:sym typeface="Arial"/>
              </a:rPr>
              <a:t>?</a:t>
            </a:r>
            <a:endParaRPr sz="3300" dirty="0">
              <a:latin typeface="Arial"/>
              <a:ea typeface="Arial"/>
              <a:cs typeface="Arial"/>
              <a:sym typeface="Arial"/>
            </a:endParaRPr>
          </a:p>
        </p:txBody>
      </p:sp>
      <p:grpSp>
        <p:nvGrpSpPr>
          <p:cNvPr id="77" name="Group 77"/>
          <p:cNvGrpSpPr/>
          <p:nvPr/>
        </p:nvGrpSpPr>
        <p:grpSpPr>
          <a:xfrm>
            <a:off x="3407857" y="3363319"/>
            <a:ext cx="2393824" cy="478509"/>
            <a:chOff x="0" y="0"/>
            <a:chExt cx="2393823" cy="478508"/>
          </a:xfrm>
        </p:grpSpPr>
        <p:sp>
          <p:nvSpPr>
            <p:cNvPr id="75" name="Shape 75"/>
            <p:cNvSpPr/>
            <p:nvPr/>
          </p:nvSpPr>
          <p:spPr>
            <a:xfrm>
              <a:off x="0" y="0"/>
              <a:ext cx="2393824" cy="478509"/>
            </a:xfrm>
            <a:prstGeom prst="roundRect">
              <a:avLst>
                <a:gd name="adj" fmla="val 16667"/>
              </a:avLst>
            </a:prstGeom>
            <a:solidFill>
              <a:srgbClr val="FF0000"/>
            </a:solidFill>
            <a:ln w="12700" cap="flat">
              <a:solidFill>
                <a:srgbClr val="000000"/>
              </a:solidFill>
              <a:prstDash val="solid"/>
              <a:miter lim="800000"/>
            </a:ln>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76" name="Shape 76"/>
            <p:cNvSpPr/>
            <p:nvPr/>
          </p:nvSpPr>
          <p:spPr>
            <a:xfrm>
              <a:off x="23359" y="63923"/>
              <a:ext cx="2347105"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Molecular Function</a:t>
              </a:r>
            </a:p>
          </p:txBody>
        </p:sp>
      </p:grpSp>
      <p:sp>
        <p:nvSpPr>
          <p:cNvPr id="78" name="Shape 78"/>
          <p:cNvSpPr/>
          <p:nvPr/>
        </p:nvSpPr>
        <p:spPr>
          <a:xfrm>
            <a:off x="277186" y="4070301"/>
            <a:ext cx="2393825" cy="11647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78594" lvl="0" indent="-178594">
              <a:buSzPct val="100000"/>
              <a:buFont typeface="Arial"/>
              <a:buChar char="•"/>
            </a:pPr>
            <a:r>
              <a:rPr sz="1500" dirty="0">
                <a:latin typeface="Arial"/>
                <a:ea typeface="Arial"/>
                <a:cs typeface="Arial"/>
                <a:sym typeface="Arial"/>
              </a:rPr>
              <a:t>Beta-amyloid formation</a:t>
            </a:r>
          </a:p>
          <a:p>
            <a:pPr marL="178594" lvl="0" indent="-178594">
              <a:buSzPct val="100000"/>
              <a:buFont typeface="Arial"/>
              <a:buChar char="•"/>
            </a:pPr>
            <a:r>
              <a:rPr sz="1500" dirty="0">
                <a:latin typeface="Arial"/>
                <a:ea typeface="Arial"/>
                <a:cs typeface="Arial"/>
                <a:sym typeface="Arial"/>
              </a:rPr>
              <a:t>Cell differentiation</a:t>
            </a:r>
          </a:p>
          <a:p>
            <a:pPr marL="178594" lvl="0" indent="-178594">
              <a:buSzPct val="100000"/>
              <a:buFont typeface="Arial"/>
              <a:buChar char="•"/>
            </a:pPr>
            <a:r>
              <a:rPr sz="1500" dirty="0">
                <a:latin typeface="Arial"/>
                <a:ea typeface="Arial"/>
                <a:cs typeface="Arial"/>
                <a:sym typeface="Arial"/>
              </a:rPr>
              <a:t>Neurotransmission regulation</a:t>
            </a:r>
          </a:p>
          <a:p>
            <a:pPr marL="178594" lvl="0" indent="-178594">
              <a:buSzPct val="100000"/>
              <a:buFont typeface="Arial"/>
              <a:buChar char="•"/>
            </a:pPr>
            <a:r>
              <a:rPr sz="1500" dirty="0">
                <a:latin typeface="Arial"/>
                <a:ea typeface="Arial"/>
                <a:cs typeface="Arial"/>
                <a:sym typeface="Arial"/>
              </a:rPr>
              <a:t>Brain development</a:t>
            </a:r>
          </a:p>
        </p:txBody>
      </p:sp>
      <p:sp>
        <p:nvSpPr>
          <p:cNvPr id="79" name="Shape 79"/>
          <p:cNvSpPr/>
          <p:nvPr/>
        </p:nvSpPr>
        <p:spPr>
          <a:xfrm>
            <a:off x="3407857" y="4070301"/>
            <a:ext cx="2393824" cy="11647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78594" lvl="0" indent="-178594">
              <a:buSzPct val="100000"/>
              <a:buFont typeface="Arial"/>
              <a:buChar char="•"/>
            </a:pPr>
            <a:r>
              <a:rPr sz="1500">
                <a:latin typeface="Arial"/>
                <a:ea typeface="Arial"/>
                <a:cs typeface="Arial"/>
                <a:sym typeface="Arial"/>
              </a:rPr>
              <a:t>Transmembrane transport</a:t>
            </a:r>
          </a:p>
          <a:p>
            <a:pPr marL="178594" lvl="0" indent="-178594">
              <a:buSzPct val="100000"/>
              <a:buFont typeface="Arial"/>
              <a:buChar char="•"/>
            </a:pPr>
            <a:r>
              <a:rPr sz="1500">
                <a:latin typeface="Arial"/>
                <a:ea typeface="Arial"/>
                <a:cs typeface="Arial"/>
                <a:sym typeface="Arial"/>
              </a:rPr>
              <a:t>Transcription factor binding</a:t>
            </a:r>
          </a:p>
          <a:p>
            <a:pPr marL="178594" lvl="0" indent="-178594">
              <a:buSzPct val="100000"/>
              <a:buFont typeface="Arial"/>
              <a:buChar char="•"/>
            </a:pPr>
            <a:r>
              <a:rPr sz="1500">
                <a:latin typeface="Arial"/>
                <a:ea typeface="Arial"/>
                <a:cs typeface="Arial"/>
                <a:sym typeface="Arial"/>
              </a:rPr>
              <a:t>Kinase activity</a:t>
            </a:r>
          </a:p>
        </p:txBody>
      </p:sp>
      <p:sp>
        <p:nvSpPr>
          <p:cNvPr id="80" name="Shape 80"/>
          <p:cNvSpPr/>
          <p:nvPr/>
        </p:nvSpPr>
        <p:spPr>
          <a:xfrm>
            <a:off x="6538528" y="4070301"/>
            <a:ext cx="2393824" cy="116470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78594" lvl="0" indent="-178594">
              <a:buSzPct val="100000"/>
              <a:buFont typeface="Arial"/>
              <a:buChar char="•"/>
            </a:pPr>
            <a:r>
              <a:rPr sz="1500">
                <a:latin typeface="Arial"/>
                <a:ea typeface="Arial"/>
                <a:cs typeface="Arial"/>
                <a:sym typeface="Arial"/>
              </a:rPr>
              <a:t>Gamma-secretase complex</a:t>
            </a:r>
          </a:p>
          <a:p>
            <a:pPr marL="178594" lvl="0" indent="-178594">
              <a:buSzPct val="100000"/>
              <a:buFont typeface="Arial"/>
              <a:buChar char="•"/>
            </a:pPr>
            <a:r>
              <a:rPr sz="1500">
                <a:latin typeface="Arial"/>
                <a:ea typeface="Arial"/>
                <a:cs typeface="Arial"/>
                <a:sym typeface="Arial"/>
              </a:rPr>
              <a:t>Dendritic roots</a:t>
            </a:r>
          </a:p>
          <a:p>
            <a:pPr marL="178594" lvl="0" indent="-178594">
              <a:buSzPct val="100000"/>
              <a:buFont typeface="Arial"/>
              <a:buChar char="•"/>
            </a:pPr>
            <a:r>
              <a:rPr sz="1500">
                <a:latin typeface="Arial"/>
                <a:ea typeface="Arial"/>
                <a:cs typeface="Arial"/>
                <a:sym typeface="Arial"/>
              </a:rPr>
              <a:t>Regulatory protein complexes</a:t>
            </a:r>
          </a:p>
        </p:txBody>
      </p:sp>
      <p:sp>
        <p:nvSpPr>
          <p:cNvPr id="81" name="Shape 81"/>
          <p:cNvSpPr/>
          <p:nvPr/>
        </p:nvSpPr>
        <p:spPr>
          <a:xfrm>
            <a:off x="277187" y="4080030"/>
            <a:ext cx="2393824" cy="272718"/>
          </a:xfrm>
          <a:prstGeom prst="roundRect">
            <a:avLst>
              <a:gd name="adj" fmla="val 16667"/>
            </a:avLst>
          </a:prstGeom>
          <a:ln w="63500">
            <a:solidFill>
              <a:srgbClr val="0070C0"/>
            </a:solidFill>
            <a:miter/>
          </a:ln>
        </p:spPr>
        <p:txBody>
          <a:bodyPr lIns="0" tIns="0" rIns="0" bIns="0" anchor="ctr"/>
          <a:lstStyle/>
          <a:p>
            <a:pPr lvl="0" algn="ctr">
              <a:defRPr sz="1300">
                <a:solidFill>
                  <a:srgbClr val="FFFFFF"/>
                </a:solidFill>
              </a:defRPr>
            </a:pPr>
            <a:endParaRPr/>
          </a:p>
        </p:txBody>
      </p:sp>
      <p:sp>
        <p:nvSpPr>
          <p:cNvPr id="82" name="Shape 82"/>
          <p:cNvSpPr/>
          <p:nvPr/>
        </p:nvSpPr>
        <p:spPr>
          <a:xfrm>
            <a:off x="277186" y="4576645"/>
            <a:ext cx="2393824" cy="471630"/>
          </a:xfrm>
          <a:prstGeom prst="roundRect">
            <a:avLst>
              <a:gd name="adj" fmla="val 16667"/>
            </a:avLst>
          </a:prstGeom>
          <a:ln w="63500">
            <a:solidFill>
              <a:srgbClr val="0070C0"/>
            </a:solidFill>
            <a:miter/>
          </a:ln>
        </p:spPr>
        <p:txBody>
          <a:bodyPr lIns="0" tIns="0" rIns="0" bIns="0" anchor="ctr"/>
          <a:lstStyle/>
          <a:p>
            <a:pPr lvl="0" algn="ctr">
              <a:defRPr sz="1300">
                <a:solidFill>
                  <a:srgbClr val="FFFFFF"/>
                </a:solidFill>
              </a:defRPr>
            </a:pPr>
            <a:endParaRPr/>
          </a:p>
        </p:txBody>
      </p:sp>
      <p:sp>
        <p:nvSpPr>
          <p:cNvPr id="83" name="Shape 83"/>
          <p:cNvSpPr/>
          <p:nvPr/>
        </p:nvSpPr>
        <p:spPr>
          <a:xfrm>
            <a:off x="6538528" y="4089758"/>
            <a:ext cx="2393824" cy="486889"/>
          </a:xfrm>
          <a:prstGeom prst="roundRect">
            <a:avLst>
              <a:gd name="adj" fmla="val 16667"/>
            </a:avLst>
          </a:prstGeom>
          <a:ln w="63500">
            <a:solidFill>
              <a:srgbClr val="0070C0"/>
            </a:solidFill>
            <a:miter/>
          </a:ln>
        </p:spPr>
        <p:txBody>
          <a:bodyPr lIns="0" tIns="0" rIns="0" bIns="0" anchor="ctr"/>
          <a:lstStyle/>
          <a:p>
            <a:pPr lvl="0" algn="ctr">
              <a:defRPr sz="1300">
                <a:solidFill>
                  <a:srgbClr val="FFFFFF"/>
                </a:solidFill>
              </a:defRPr>
            </a:pPr>
            <a:endParaRPr/>
          </a:p>
        </p:txBody>
      </p:sp>
      <p:pic>
        <p:nvPicPr>
          <p:cNvPr id="84" name="image6.png"/>
          <p:cNvPicPr/>
          <p:nvPr/>
        </p:nvPicPr>
        <p:blipFill>
          <a:blip r:embed="rId3">
            <a:extLst/>
          </a:blip>
          <a:stretch>
            <a:fillRect/>
          </a:stretch>
        </p:blipFill>
        <p:spPr>
          <a:xfrm>
            <a:off x="426956" y="5346422"/>
            <a:ext cx="1806358" cy="1044711"/>
          </a:xfrm>
          <a:prstGeom prst="rect">
            <a:avLst/>
          </a:prstGeom>
          <a:ln w="12700">
            <a:miter lim="400000"/>
          </a:ln>
        </p:spPr>
      </p:pic>
      <p:pic>
        <p:nvPicPr>
          <p:cNvPr id="85" name="image7.png"/>
          <p:cNvPicPr/>
          <p:nvPr/>
        </p:nvPicPr>
        <p:blipFill>
          <a:blip r:embed="rId4">
            <a:extLst/>
          </a:blip>
          <a:stretch>
            <a:fillRect/>
          </a:stretch>
        </p:blipFill>
        <p:spPr>
          <a:xfrm>
            <a:off x="3925977" y="5375336"/>
            <a:ext cx="1186940" cy="1088029"/>
          </a:xfrm>
          <a:prstGeom prst="rect">
            <a:avLst/>
          </a:prstGeom>
          <a:ln w="12700">
            <a:miter lim="400000"/>
          </a:ln>
        </p:spPr>
      </p:pic>
      <p:pic>
        <p:nvPicPr>
          <p:cNvPr id="86" name="image8.gif" descr="e26_161.gif"/>
          <p:cNvPicPr/>
          <p:nvPr/>
        </p:nvPicPr>
        <p:blipFill>
          <a:blip r:embed="rId5">
            <a:extLst/>
          </a:blip>
          <a:stretch>
            <a:fillRect/>
          </a:stretch>
        </p:blipFill>
        <p:spPr>
          <a:xfrm>
            <a:off x="6265874" y="5495771"/>
            <a:ext cx="2604435" cy="792414"/>
          </a:xfrm>
          <a:prstGeom prst="rect">
            <a:avLst/>
          </a:prstGeom>
          <a:ln w="12700">
            <a:miter lim="400000"/>
          </a:ln>
        </p:spPr>
      </p:pic>
      <p:grpSp>
        <p:nvGrpSpPr>
          <p:cNvPr id="3" name="Group 2"/>
          <p:cNvGrpSpPr/>
          <p:nvPr/>
        </p:nvGrpSpPr>
        <p:grpSpPr>
          <a:xfrm>
            <a:off x="635726" y="1262741"/>
            <a:ext cx="7911959" cy="1218316"/>
            <a:chOff x="635726" y="1262741"/>
            <a:chExt cx="7911959" cy="1218316"/>
          </a:xfrm>
        </p:grpSpPr>
        <p:pic>
          <p:nvPicPr>
            <p:cNvPr id="87" name="image3.png" descr="Picture"/>
            <p:cNvPicPr/>
            <p:nvPr/>
          </p:nvPicPr>
          <p:blipFill>
            <a:blip r:embed="rId6">
              <a:extLst/>
            </a:blip>
            <a:srcRect l="14692" r="32346" b="88228"/>
            <a:stretch>
              <a:fillRect/>
            </a:stretch>
          </p:blipFill>
          <p:spPr>
            <a:xfrm>
              <a:off x="1209849" y="1567049"/>
              <a:ext cx="6789840" cy="914008"/>
            </a:xfrm>
            <a:prstGeom prst="rect">
              <a:avLst/>
            </a:prstGeom>
            <a:ln w="12700">
              <a:miter lim="400000"/>
            </a:ln>
          </p:spPr>
        </p:pic>
        <p:sp>
          <p:nvSpPr>
            <p:cNvPr id="2" name="Rounded Rectangle 1"/>
            <p:cNvSpPr/>
            <p:nvPr/>
          </p:nvSpPr>
          <p:spPr>
            <a:xfrm>
              <a:off x="635726" y="1271450"/>
              <a:ext cx="722812" cy="330926"/>
            </a:xfrm>
            <a:prstGeom prst="roundRect">
              <a:avLst/>
            </a:prstGeom>
            <a:solidFill>
              <a:schemeClr val="bg1"/>
            </a:solidFill>
            <a:ln w="12700" cap="flat">
              <a:solidFill>
                <a:schemeClr val="bg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Rounded Rectangle 23"/>
            <p:cNvSpPr/>
            <p:nvPr/>
          </p:nvSpPr>
          <p:spPr>
            <a:xfrm>
              <a:off x="7824873" y="1262741"/>
              <a:ext cx="722812" cy="330926"/>
            </a:xfrm>
            <a:prstGeom prst="roundRect">
              <a:avLst/>
            </a:prstGeom>
            <a:solidFill>
              <a:schemeClr val="bg1"/>
            </a:solidFill>
            <a:ln w="12700" cap="flat">
              <a:solidFill>
                <a:schemeClr val="bg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spTree>
    <p:extLst>
      <p:ext uri="{BB962C8B-B14F-4D97-AF65-F5344CB8AC3E}">
        <p14:creationId xmlns:p14="http://schemas.microsoft.com/office/powerpoint/2010/main" val="216726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3-26 at 3.18.5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99" y="1738896"/>
            <a:ext cx="4903274" cy="3273533"/>
          </a:xfrm>
          <a:prstGeom prst="rect">
            <a:avLst/>
          </a:prstGeom>
        </p:spPr>
      </p:pic>
      <p:sp>
        <p:nvSpPr>
          <p:cNvPr id="5" name="Rounded Rectangle 4"/>
          <p:cNvSpPr/>
          <p:nvPr/>
        </p:nvSpPr>
        <p:spPr>
          <a:xfrm>
            <a:off x="318299" y="5963774"/>
            <a:ext cx="2371298" cy="541421"/>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Memory loss</a:t>
            </a:r>
          </a:p>
        </p:txBody>
      </p:sp>
      <p:sp>
        <p:nvSpPr>
          <p:cNvPr id="15" name="Rounded Rectangle 14"/>
          <p:cNvSpPr/>
          <p:nvPr/>
        </p:nvSpPr>
        <p:spPr>
          <a:xfrm>
            <a:off x="3429693" y="5963395"/>
            <a:ext cx="2371298" cy="541421"/>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Speech impediment</a:t>
            </a:r>
          </a:p>
        </p:txBody>
      </p:sp>
      <p:sp>
        <p:nvSpPr>
          <p:cNvPr id="16" name="Rounded Rectangle 15"/>
          <p:cNvSpPr/>
          <p:nvPr/>
        </p:nvSpPr>
        <p:spPr>
          <a:xfrm>
            <a:off x="6478393" y="5963776"/>
            <a:ext cx="2371298" cy="541421"/>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Disorientation</a:t>
            </a:r>
          </a:p>
        </p:txBody>
      </p:sp>
      <p:sp>
        <p:nvSpPr>
          <p:cNvPr id="6" name="Rectangle 5"/>
          <p:cNvSpPr/>
          <p:nvPr/>
        </p:nvSpPr>
        <p:spPr>
          <a:xfrm>
            <a:off x="60158" y="1615046"/>
            <a:ext cx="1443790" cy="710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p:cNvSpPr/>
          <p:nvPr/>
        </p:nvSpPr>
        <p:spPr>
          <a:xfrm>
            <a:off x="0" y="247649"/>
            <a:ext cx="9143999" cy="771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anose="020B0604020202020204" pitchFamily="34" charset="0"/>
                <a:cs typeface="Arial" panose="020B0604020202020204" pitchFamily="34" charset="0"/>
              </a:rPr>
              <a:t>How is </a:t>
            </a:r>
            <a:r>
              <a:rPr lang="en-US" sz="4000" dirty="0" smtClean="0">
                <a:solidFill>
                  <a:srgbClr val="0070C0"/>
                </a:solidFill>
                <a:latin typeface="Arial" panose="020B0604020202020204" pitchFamily="34" charset="0"/>
                <a:cs typeface="Arial" panose="020B0604020202020204" pitchFamily="34" charset="0"/>
              </a:rPr>
              <a:t>APP</a:t>
            </a:r>
            <a:r>
              <a:rPr lang="en-US" sz="4000" dirty="0" smtClean="0">
                <a:solidFill>
                  <a:schemeClr val="tx1"/>
                </a:solidFill>
                <a:latin typeface="Arial" panose="020B0604020202020204" pitchFamily="34" charset="0"/>
                <a:cs typeface="Arial" panose="020B0604020202020204" pitchFamily="34" charset="0"/>
              </a:rPr>
              <a:t> involved in  </a:t>
            </a:r>
            <a:r>
              <a:rPr lang="en-US" sz="4000" dirty="0" smtClean="0">
                <a:solidFill>
                  <a:srgbClr val="660066"/>
                </a:solidFill>
                <a:latin typeface="Arial" panose="020B0604020202020204" pitchFamily="34" charset="0"/>
                <a:cs typeface="Arial" panose="020B0604020202020204" pitchFamily="34" charset="0"/>
              </a:rPr>
              <a:t>Alzheimer’s</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9" name="Picture 6" descr="http://gatewaynaturalmedicine.com/wp-content/uploads/2015/02/alzheim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714" y="1969820"/>
            <a:ext cx="3503095" cy="280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8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975"/>
            <a:ext cx="9144000" cy="652587"/>
          </a:xfrm>
        </p:spPr>
        <p:txBody>
          <a:bodyPr>
            <a:noAutofit/>
          </a:bodyPr>
          <a:lstStyle/>
          <a:p>
            <a:pPr algn="ctr"/>
            <a:r>
              <a:rPr lang="en-US" sz="3200" dirty="0" smtClean="0">
                <a:latin typeface="Arial" panose="020B0604020202020204" pitchFamily="34" charset="0"/>
                <a:cs typeface="Arial" panose="020B0604020202020204" pitchFamily="34" charset="0"/>
              </a:rPr>
              <a:t>How is </a:t>
            </a:r>
            <a:r>
              <a:rPr lang="en-US" sz="3200" dirty="0" smtClean="0">
                <a:solidFill>
                  <a:srgbClr val="FF0080"/>
                </a:solidFill>
                <a:latin typeface="Arial" panose="020B0604020202020204" pitchFamily="34" charset="0"/>
                <a:cs typeface="Arial" panose="020B0604020202020204" pitchFamily="34" charset="0"/>
              </a:rPr>
              <a:t>PSEN1</a:t>
            </a:r>
            <a:r>
              <a:rPr lang="en-US" sz="3200" dirty="0" smtClean="0">
                <a:latin typeface="Arial" panose="020B0604020202020204" pitchFamily="34" charset="0"/>
                <a:cs typeface="Arial" panose="020B0604020202020204" pitchFamily="34" charset="0"/>
              </a:rPr>
              <a:t> conserved across organisms?</a:t>
            </a:r>
            <a:endParaRPr lang="en-US" sz="3200" dirty="0">
              <a:latin typeface="Arial" panose="020B0604020202020204" pitchFamily="34" charset="0"/>
              <a:cs typeface="Arial" panose="020B0604020202020204" pitchFamily="34" charset="0"/>
            </a:endParaRPr>
          </a:p>
        </p:txBody>
      </p:sp>
      <p:pic>
        <p:nvPicPr>
          <p:cNvPr id="2050"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27" y="922582"/>
            <a:ext cx="8375346" cy="507245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988190" y="868624"/>
            <a:ext cx="2771483" cy="844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384328" y="874541"/>
            <a:ext cx="1286370" cy="785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5823977" y="5930353"/>
            <a:ext cx="3028658" cy="844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p:cNvSpPr/>
          <p:nvPr/>
        </p:nvSpPr>
        <p:spPr>
          <a:xfrm>
            <a:off x="454915" y="5955774"/>
            <a:ext cx="1286370" cy="785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2" descr="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88" r="73519" b="88068"/>
          <a:stretch/>
        </p:blipFill>
        <p:spPr bwMode="auto">
          <a:xfrm>
            <a:off x="989515" y="6105403"/>
            <a:ext cx="217170" cy="605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964" t="38272" r="25305" b="50256"/>
          <a:stretch/>
        </p:blipFill>
        <p:spPr bwMode="auto">
          <a:xfrm>
            <a:off x="3823859" y="6077810"/>
            <a:ext cx="2992582" cy="58189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206685" y="6207874"/>
            <a:ext cx="2486545" cy="473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smtClean="0">
                <a:latin typeface="Arial" panose="020B0604020202020204" pitchFamily="34" charset="0"/>
                <a:cs typeface="Arial" panose="020B0604020202020204" pitchFamily="34" charset="0"/>
              </a:rPr>
              <a:t>Transmembrane Domain</a:t>
            </a:r>
            <a:endParaRPr lang="en-US" sz="1600" dirty="0">
              <a:latin typeface="Arial" panose="020B0604020202020204" pitchFamily="34" charset="0"/>
              <a:cs typeface="Arial" panose="020B0604020202020204" pitchFamily="34" charset="0"/>
            </a:endParaRPr>
          </a:p>
        </p:txBody>
      </p:sp>
      <p:sp>
        <p:nvSpPr>
          <p:cNvPr id="11" name="Title 1"/>
          <p:cNvSpPr txBox="1">
            <a:spLocks/>
          </p:cNvSpPr>
          <p:nvPr/>
        </p:nvSpPr>
        <p:spPr>
          <a:xfrm>
            <a:off x="6578941" y="6143340"/>
            <a:ext cx="2486545" cy="473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err="1" smtClean="0">
                <a:latin typeface="Arial" panose="020B0604020202020204" pitchFamily="34" charset="0"/>
                <a:cs typeface="Arial" panose="020B0604020202020204" pitchFamily="34" charset="0"/>
              </a:rPr>
              <a:t>Presenilin</a:t>
            </a:r>
            <a:r>
              <a:rPr lang="en-US" sz="1600" dirty="0" smtClean="0">
                <a:latin typeface="Arial" panose="020B0604020202020204" pitchFamily="34" charset="0"/>
                <a:cs typeface="Arial" panose="020B0604020202020204" pitchFamily="34" charset="0"/>
              </a:rPr>
              <a:t> Domain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86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507"/>
            <a:ext cx="9144000" cy="532272"/>
          </a:xfrm>
        </p:spPr>
        <p:txBody>
          <a:bodyPr>
            <a:normAutofit fontScale="90000"/>
          </a:bodyPr>
          <a:lstStyle/>
          <a:p>
            <a:pPr algn="ctr"/>
            <a:r>
              <a:rPr lang="en-US" dirty="0" smtClean="0">
                <a:latin typeface="Arial" panose="020B0604020202020204" pitchFamily="34" charset="0"/>
                <a:cs typeface="Arial" panose="020B0604020202020204" pitchFamily="34" charset="0"/>
              </a:rPr>
              <a:t>What is the phylogeny for </a:t>
            </a:r>
            <a:r>
              <a:rPr lang="en-US" dirty="0" smtClean="0">
                <a:solidFill>
                  <a:srgbClr val="FF0080"/>
                </a:solidFill>
                <a:latin typeface="Arial" panose="020B0604020202020204" pitchFamily="34" charset="0"/>
                <a:cs typeface="Arial" panose="020B0604020202020204" pitchFamily="34" charset="0"/>
              </a:rPr>
              <a:t>PSEN1</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3074" name="Picture 2" descr="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939779"/>
            <a:ext cx="7407550" cy="56493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7021334" y="3947283"/>
            <a:ext cx="1395663" cy="36095"/>
          </a:xfrm>
          <a:prstGeom prst="straightConnector1">
            <a:avLst/>
          </a:prstGeom>
          <a:ln w="190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450978" y="3249082"/>
            <a:ext cx="1973179" cy="858817"/>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20204" pitchFamily="34" charset="0"/>
                <a:cs typeface="Arial" panose="020B0604020202020204" pitchFamily="34" charset="0"/>
              </a:rPr>
              <a:t>% Identity and Average Distance Phylogeny Method</a:t>
            </a:r>
          </a:p>
        </p:txBody>
      </p:sp>
      <p:cxnSp>
        <p:nvCxnSpPr>
          <p:cNvPr id="6" name="Straight Arrow Connector 5"/>
          <p:cNvCxnSpPr/>
          <p:nvPr/>
        </p:nvCxnSpPr>
        <p:spPr>
          <a:xfrm flipH="1" flipV="1">
            <a:off x="7021335" y="1435956"/>
            <a:ext cx="1395663" cy="36095"/>
          </a:xfrm>
          <a:prstGeom prst="straightConnector1">
            <a:avLst/>
          </a:prstGeom>
          <a:ln w="190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021333" y="5121271"/>
            <a:ext cx="1395663" cy="36095"/>
          </a:xfrm>
          <a:prstGeom prst="straightConnector1">
            <a:avLst/>
          </a:prstGeom>
          <a:ln w="190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11.png"/>
          <p:cNvPicPr/>
          <p:nvPr/>
        </p:nvPicPr>
        <p:blipFill>
          <a:blip r:embed="rId3">
            <a:extLst/>
          </a:blip>
          <a:stretch>
            <a:fillRect/>
          </a:stretch>
        </p:blipFill>
        <p:spPr>
          <a:xfrm>
            <a:off x="4203568" y="1332347"/>
            <a:ext cx="4942699" cy="3407392"/>
          </a:xfrm>
          <a:prstGeom prst="rect">
            <a:avLst/>
          </a:prstGeom>
          <a:ln w="12700">
            <a:miter lim="400000"/>
          </a:ln>
        </p:spPr>
      </p:pic>
      <p:sp>
        <p:nvSpPr>
          <p:cNvPr id="125" name="Shape 125"/>
          <p:cNvSpPr>
            <a:spLocks noGrp="1"/>
          </p:cNvSpPr>
          <p:nvPr>
            <p:ph type="title"/>
          </p:nvPr>
        </p:nvSpPr>
        <p:spPr>
          <a:xfrm>
            <a:off x="0" y="187452"/>
            <a:ext cx="9144000" cy="556335"/>
          </a:xfrm>
          <a:prstGeom prst="rect">
            <a:avLst/>
          </a:prstGeom>
        </p:spPr>
        <p:txBody>
          <a:bodyPr/>
          <a:lstStyle/>
          <a:p>
            <a:pPr lvl="0" algn="ctr" defTabSz="758951">
              <a:defRPr sz="1800"/>
            </a:pPr>
            <a:r>
              <a:rPr sz="3237" dirty="0">
                <a:latin typeface="Arial"/>
                <a:ea typeface="Arial"/>
                <a:cs typeface="Arial"/>
                <a:sym typeface="Arial"/>
              </a:rPr>
              <a:t>What proteins interact with </a:t>
            </a:r>
            <a:r>
              <a:rPr sz="3237" dirty="0">
                <a:solidFill>
                  <a:srgbClr val="FF0080"/>
                </a:solidFill>
                <a:latin typeface="Arial"/>
                <a:ea typeface="Arial"/>
                <a:cs typeface="Arial"/>
                <a:sym typeface="Arial"/>
              </a:rPr>
              <a:t>PSEN1</a:t>
            </a:r>
            <a:r>
              <a:rPr sz="3237" dirty="0">
                <a:latin typeface="Arial"/>
                <a:ea typeface="Arial"/>
                <a:cs typeface="Arial"/>
                <a:sym typeface="Arial"/>
              </a:rPr>
              <a:t>?</a:t>
            </a:r>
          </a:p>
        </p:txBody>
      </p:sp>
      <p:pic>
        <p:nvPicPr>
          <p:cNvPr id="126" name="image10.png"/>
          <p:cNvPicPr/>
          <p:nvPr/>
        </p:nvPicPr>
        <p:blipFill>
          <a:blip r:embed="rId4">
            <a:extLst/>
          </a:blip>
          <a:stretch>
            <a:fillRect/>
          </a:stretch>
        </p:blipFill>
        <p:spPr>
          <a:xfrm>
            <a:off x="139337" y="1291199"/>
            <a:ext cx="4188823" cy="3807058"/>
          </a:xfrm>
          <a:prstGeom prst="rect">
            <a:avLst/>
          </a:prstGeom>
          <a:ln w="12700">
            <a:miter lim="400000"/>
          </a:ln>
        </p:spPr>
      </p:pic>
      <p:sp>
        <p:nvSpPr>
          <p:cNvPr id="129" name="Shape 129"/>
          <p:cNvSpPr/>
          <p:nvPr/>
        </p:nvSpPr>
        <p:spPr>
          <a:xfrm>
            <a:off x="511485" y="1489341"/>
            <a:ext cx="2320592" cy="854291"/>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grpSp>
        <p:nvGrpSpPr>
          <p:cNvPr id="27" name="Group 26"/>
          <p:cNvGrpSpPr/>
          <p:nvPr/>
        </p:nvGrpSpPr>
        <p:grpSpPr>
          <a:xfrm>
            <a:off x="1301851" y="2843755"/>
            <a:ext cx="2776803" cy="1769091"/>
            <a:chOff x="4389120" y="2786743"/>
            <a:chExt cx="3239589" cy="2063931"/>
          </a:xfrm>
        </p:grpSpPr>
        <p:cxnSp>
          <p:nvCxnSpPr>
            <p:cNvPr id="7" name="Straight Connector 6"/>
            <p:cNvCxnSpPr/>
            <p:nvPr/>
          </p:nvCxnSpPr>
          <p:spPr>
            <a:xfrm>
              <a:off x="6365966" y="2786743"/>
              <a:ext cx="1262743" cy="0"/>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cxnSp>
          <p:nvCxnSpPr>
            <p:cNvPr id="9" name="Straight Connector 8"/>
            <p:cNvCxnSpPr/>
            <p:nvPr/>
          </p:nvCxnSpPr>
          <p:spPr>
            <a:xfrm>
              <a:off x="7628709" y="2795451"/>
              <a:ext cx="0" cy="2055223"/>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cxnSp>
          <p:nvCxnSpPr>
            <p:cNvPr id="12" name="Straight Connector 11"/>
            <p:cNvCxnSpPr/>
            <p:nvPr/>
          </p:nvCxnSpPr>
          <p:spPr>
            <a:xfrm flipH="1">
              <a:off x="5120640" y="4850674"/>
              <a:ext cx="2508069" cy="0"/>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cxnSp>
          <p:nvCxnSpPr>
            <p:cNvPr id="15" name="Straight Connector 14"/>
            <p:cNvCxnSpPr/>
            <p:nvPr/>
          </p:nvCxnSpPr>
          <p:spPr>
            <a:xfrm flipH="1" flipV="1">
              <a:off x="4389120" y="4484914"/>
              <a:ext cx="722811" cy="365760"/>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cxnSp>
          <p:nvCxnSpPr>
            <p:cNvPr id="18" name="Straight Connector 17"/>
            <p:cNvCxnSpPr/>
            <p:nvPr/>
          </p:nvCxnSpPr>
          <p:spPr>
            <a:xfrm flipH="1" flipV="1">
              <a:off x="4389120" y="3979817"/>
              <a:ext cx="8709" cy="496389"/>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cxnSp>
          <p:nvCxnSpPr>
            <p:cNvPr id="21" name="Straight Connector 20"/>
            <p:cNvCxnSpPr/>
            <p:nvPr/>
          </p:nvCxnSpPr>
          <p:spPr>
            <a:xfrm flipV="1">
              <a:off x="4389120" y="3979817"/>
              <a:ext cx="1976846" cy="8709"/>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cxnSp>
          <p:nvCxnSpPr>
            <p:cNvPr id="24" name="Straight Connector 23"/>
            <p:cNvCxnSpPr/>
            <p:nvPr/>
          </p:nvCxnSpPr>
          <p:spPr>
            <a:xfrm flipV="1">
              <a:off x="6365966" y="2795451"/>
              <a:ext cx="0" cy="1184366"/>
            </a:xfrm>
            <a:prstGeom prst="line">
              <a:avLst/>
            </a:prstGeom>
            <a:noFill/>
            <a:ln w="57150" cap="flat">
              <a:solidFill>
                <a:schemeClr val="bg1">
                  <a:lumMod val="65000"/>
                </a:schemeClr>
              </a:solidFill>
              <a:prstDash val="solid"/>
              <a:miter lim="800000"/>
            </a:ln>
            <a:effectLst/>
          </p:spPr>
          <p:style>
            <a:lnRef idx="0">
              <a:scrgbClr r="0" g="0" b="0"/>
            </a:lnRef>
            <a:fillRef idx="0">
              <a:scrgbClr r="0" g="0" b="0"/>
            </a:fillRef>
            <a:effectRef idx="0">
              <a:scrgbClr r="0" g="0" b="0"/>
            </a:effectRef>
            <a:fontRef idx="none"/>
          </p:style>
        </p:cxnSp>
      </p:grpSp>
      <p:sp>
        <p:nvSpPr>
          <p:cNvPr id="34" name="Shape 129"/>
          <p:cNvSpPr/>
          <p:nvPr/>
        </p:nvSpPr>
        <p:spPr>
          <a:xfrm>
            <a:off x="3292569" y="1340913"/>
            <a:ext cx="845800" cy="439446"/>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sp>
        <p:nvSpPr>
          <p:cNvPr id="35" name="Shape 129"/>
          <p:cNvSpPr/>
          <p:nvPr/>
        </p:nvSpPr>
        <p:spPr>
          <a:xfrm>
            <a:off x="205279" y="2448788"/>
            <a:ext cx="1723591" cy="932196"/>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sp>
        <p:nvSpPr>
          <p:cNvPr id="128" name="Shape 128"/>
          <p:cNvSpPr/>
          <p:nvPr/>
        </p:nvSpPr>
        <p:spPr>
          <a:xfrm>
            <a:off x="667366" y="4413224"/>
            <a:ext cx="1073139" cy="625100"/>
          </a:xfrm>
          <a:prstGeom prst="roundRect">
            <a:avLst>
              <a:gd name="adj" fmla="val 16667"/>
            </a:avLst>
          </a:prstGeom>
          <a:ln w="63500">
            <a:solidFill>
              <a:srgbClr val="002060"/>
            </a:solidFill>
            <a:miter/>
          </a:ln>
        </p:spPr>
        <p:txBody>
          <a:bodyPr lIns="0" tIns="0" rIns="0" bIns="0" anchor="ctr"/>
          <a:lstStyle/>
          <a:p>
            <a:pPr lvl="0" algn="ctr">
              <a:defRPr sz="1300">
                <a:solidFill>
                  <a:srgbClr val="FFFFFF"/>
                </a:solidFill>
              </a:defRPr>
            </a:pPr>
            <a:endParaRPr/>
          </a:p>
        </p:txBody>
      </p:sp>
      <p:grpSp>
        <p:nvGrpSpPr>
          <p:cNvPr id="39" name="Group 119"/>
          <p:cNvGrpSpPr/>
          <p:nvPr/>
        </p:nvGrpSpPr>
        <p:grpSpPr>
          <a:xfrm>
            <a:off x="218467" y="5142611"/>
            <a:ext cx="1827674" cy="692497"/>
            <a:chOff x="41924" y="-100554"/>
            <a:chExt cx="1973179" cy="987119"/>
          </a:xfrm>
        </p:grpSpPr>
        <p:sp>
          <p:nvSpPr>
            <p:cNvPr id="40" name="Shape 117"/>
            <p:cNvSpPr/>
            <p:nvPr/>
          </p:nvSpPr>
          <p:spPr>
            <a:xfrm>
              <a:off x="41924" y="-53869"/>
              <a:ext cx="1973179" cy="858817"/>
            </a:xfrm>
            <a:prstGeom prst="roundRect">
              <a:avLst>
                <a:gd name="adj" fmla="val 16667"/>
              </a:avLst>
            </a:prstGeom>
            <a:solidFill>
              <a:srgbClr val="002060"/>
            </a:solid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41" name="Shape 118"/>
            <p:cNvSpPr/>
            <p:nvPr/>
          </p:nvSpPr>
          <p:spPr>
            <a:xfrm>
              <a:off x="93183" y="-100554"/>
              <a:ext cx="1889331" cy="9871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500" b="1" dirty="0" smtClean="0">
                  <a:solidFill>
                    <a:srgbClr val="FFFFFF"/>
                  </a:solidFill>
                </a:rPr>
                <a:t>PSEN1 </a:t>
              </a:r>
            </a:p>
            <a:p>
              <a:pPr lvl="0">
                <a:defRPr sz="1800" b="0">
                  <a:solidFill>
                    <a:srgbClr val="000000"/>
                  </a:solidFill>
                </a:defRPr>
              </a:pPr>
              <a:r>
                <a:rPr lang="en-US" sz="1500" b="1" dirty="0" smtClean="0">
                  <a:solidFill>
                    <a:srgbClr val="FFFFFF"/>
                  </a:solidFill>
                </a:rPr>
                <a:t>Over-accumulation</a:t>
              </a:r>
              <a:endParaRPr sz="1500" b="1" dirty="0">
                <a:solidFill>
                  <a:srgbClr val="FFFFFF"/>
                </a:solidFill>
              </a:endParaRPr>
            </a:p>
          </p:txBody>
        </p:sp>
      </p:grpSp>
      <p:grpSp>
        <p:nvGrpSpPr>
          <p:cNvPr id="45" name="Group 119"/>
          <p:cNvGrpSpPr/>
          <p:nvPr/>
        </p:nvGrpSpPr>
        <p:grpSpPr>
          <a:xfrm>
            <a:off x="3102184" y="1926362"/>
            <a:ext cx="1598124" cy="271681"/>
            <a:chOff x="41924" y="-53869"/>
            <a:chExt cx="1973179" cy="858817"/>
          </a:xfrm>
          <a:solidFill>
            <a:schemeClr val="bg1">
              <a:lumMod val="65000"/>
            </a:schemeClr>
          </a:solidFill>
        </p:grpSpPr>
        <p:sp>
          <p:nvSpPr>
            <p:cNvPr id="46"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47" name="Shape 118"/>
            <p:cNvSpPr/>
            <p:nvPr/>
          </p:nvSpPr>
          <p:spPr>
            <a:xfrm>
              <a:off x="83848" y="31867"/>
              <a:ext cx="1889332" cy="681045"/>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Cellular Transport</a:t>
              </a:r>
            </a:p>
          </p:txBody>
        </p:sp>
      </p:grpSp>
      <p:grpSp>
        <p:nvGrpSpPr>
          <p:cNvPr id="48" name="Group 119"/>
          <p:cNvGrpSpPr/>
          <p:nvPr/>
        </p:nvGrpSpPr>
        <p:grpSpPr>
          <a:xfrm>
            <a:off x="872719" y="1082282"/>
            <a:ext cx="1598124" cy="289037"/>
            <a:chOff x="41924" y="-53869"/>
            <a:chExt cx="1973179" cy="858817"/>
          </a:xfrm>
          <a:solidFill>
            <a:schemeClr val="bg1">
              <a:lumMod val="65000"/>
            </a:schemeClr>
          </a:solidFill>
        </p:grpSpPr>
        <p:sp>
          <p:nvSpPr>
            <p:cNvPr id="49"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50" name="Shape 118"/>
            <p:cNvSpPr/>
            <p:nvPr/>
          </p:nvSpPr>
          <p:spPr>
            <a:xfrm>
              <a:off x="83848" y="52314"/>
              <a:ext cx="1889332" cy="64015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Cell Adhesion</a:t>
              </a:r>
            </a:p>
          </p:txBody>
        </p:sp>
      </p:grpSp>
      <p:grpSp>
        <p:nvGrpSpPr>
          <p:cNvPr id="51" name="Group 119"/>
          <p:cNvGrpSpPr/>
          <p:nvPr/>
        </p:nvGrpSpPr>
        <p:grpSpPr>
          <a:xfrm>
            <a:off x="49554" y="3455713"/>
            <a:ext cx="1598124" cy="350005"/>
            <a:chOff x="41924" y="-53869"/>
            <a:chExt cx="1973179" cy="858817"/>
          </a:xfrm>
          <a:solidFill>
            <a:schemeClr val="bg1">
              <a:lumMod val="65000"/>
            </a:schemeClr>
          </a:solidFill>
        </p:grpSpPr>
        <p:sp>
          <p:nvSpPr>
            <p:cNvPr id="52"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53" name="Shape 118"/>
            <p:cNvSpPr/>
            <p:nvPr/>
          </p:nvSpPr>
          <p:spPr>
            <a:xfrm>
              <a:off x="83848" y="108067"/>
              <a:ext cx="1889332" cy="52864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Cell Signaling</a:t>
              </a:r>
            </a:p>
          </p:txBody>
        </p:sp>
      </p:grpSp>
      <p:sp>
        <p:nvSpPr>
          <p:cNvPr id="54" name="Shape 129"/>
          <p:cNvSpPr/>
          <p:nvPr/>
        </p:nvSpPr>
        <p:spPr>
          <a:xfrm>
            <a:off x="7058491" y="1299412"/>
            <a:ext cx="1981005" cy="1482106"/>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sp>
        <p:nvSpPr>
          <p:cNvPr id="55" name="Shape 129"/>
          <p:cNvSpPr/>
          <p:nvPr/>
        </p:nvSpPr>
        <p:spPr>
          <a:xfrm>
            <a:off x="6928509" y="3521709"/>
            <a:ext cx="1788771" cy="1204065"/>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sp>
        <p:nvSpPr>
          <p:cNvPr id="56" name="Shape 129"/>
          <p:cNvSpPr/>
          <p:nvPr/>
        </p:nvSpPr>
        <p:spPr>
          <a:xfrm>
            <a:off x="5059222" y="4123741"/>
            <a:ext cx="1019362" cy="631367"/>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sp>
        <p:nvSpPr>
          <p:cNvPr id="57" name="Shape 129"/>
          <p:cNvSpPr/>
          <p:nvPr/>
        </p:nvSpPr>
        <p:spPr>
          <a:xfrm>
            <a:off x="5250853" y="1525800"/>
            <a:ext cx="1019362" cy="631367"/>
          </a:xfrm>
          <a:prstGeom prst="roundRect">
            <a:avLst>
              <a:gd name="adj" fmla="val 16667"/>
            </a:avLst>
          </a:prstGeom>
          <a:ln w="63500">
            <a:solidFill>
              <a:schemeClr val="bg1">
                <a:lumMod val="65000"/>
              </a:schemeClr>
            </a:solidFill>
            <a:miter/>
          </a:ln>
        </p:spPr>
        <p:txBody>
          <a:bodyPr lIns="0" tIns="0" rIns="0" bIns="0" anchor="ctr"/>
          <a:lstStyle/>
          <a:p>
            <a:pPr lvl="0" algn="ctr">
              <a:defRPr sz="1300">
                <a:solidFill>
                  <a:srgbClr val="FFFFFF"/>
                </a:solidFill>
              </a:defRPr>
            </a:pPr>
            <a:endParaRPr/>
          </a:p>
        </p:txBody>
      </p:sp>
      <p:grpSp>
        <p:nvGrpSpPr>
          <p:cNvPr id="59" name="Group 119"/>
          <p:cNvGrpSpPr/>
          <p:nvPr/>
        </p:nvGrpSpPr>
        <p:grpSpPr>
          <a:xfrm>
            <a:off x="7084020" y="4858955"/>
            <a:ext cx="1477748" cy="303799"/>
            <a:chOff x="41924" y="-53869"/>
            <a:chExt cx="1973179" cy="858817"/>
          </a:xfrm>
          <a:solidFill>
            <a:schemeClr val="bg1">
              <a:lumMod val="65000"/>
            </a:schemeClr>
          </a:solidFill>
        </p:grpSpPr>
        <p:sp>
          <p:nvSpPr>
            <p:cNvPr id="60"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sz="1600"/>
            </a:p>
          </p:txBody>
        </p:sp>
        <p:sp>
          <p:nvSpPr>
            <p:cNvPr id="61" name="Shape 118"/>
            <p:cNvSpPr/>
            <p:nvPr/>
          </p:nvSpPr>
          <p:spPr>
            <a:xfrm>
              <a:off x="83849" y="67867"/>
              <a:ext cx="1889331" cy="60904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Ubiquitination</a:t>
              </a:r>
            </a:p>
          </p:txBody>
        </p:sp>
      </p:grpSp>
      <p:grpSp>
        <p:nvGrpSpPr>
          <p:cNvPr id="62" name="Group 119"/>
          <p:cNvGrpSpPr/>
          <p:nvPr/>
        </p:nvGrpSpPr>
        <p:grpSpPr>
          <a:xfrm>
            <a:off x="4856189" y="4895008"/>
            <a:ext cx="1430005" cy="286632"/>
            <a:chOff x="41924" y="-53869"/>
            <a:chExt cx="1973179" cy="858817"/>
          </a:xfrm>
          <a:solidFill>
            <a:schemeClr val="bg1">
              <a:lumMod val="65000"/>
            </a:schemeClr>
          </a:solidFill>
        </p:grpSpPr>
        <p:sp>
          <p:nvSpPr>
            <p:cNvPr id="63"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sz="1600"/>
            </a:p>
          </p:txBody>
        </p:sp>
        <p:sp>
          <p:nvSpPr>
            <p:cNvPr id="64" name="Shape 118"/>
            <p:cNvSpPr/>
            <p:nvPr/>
          </p:nvSpPr>
          <p:spPr>
            <a:xfrm>
              <a:off x="83848" y="49630"/>
              <a:ext cx="1889332" cy="645521"/>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Growth Factor</a:t>
              </a:r>
            </a:p>
          </p:txBody>
        </p:sp>
      </p:grpSp>
      <p:grpSp>
        <p:nvGrpSpPr>
          <p:cNvPr id="65" name="Group 119"/>
          <p:cNvGrpSpPr/>
          <p:nvPr/>
        </p:nvGrpSpPr>
        <p:grpSpPr>
          <a:xfrm>
            <a:off x="5018804" y="1073840"/>
            <a:ext cx="1477748" cy="303799"/>
            <a:chOff x="41924" y="-53869"/>
            <a:chExt cx="1973179" cy="858817"/>
          </a:xfrm>
          <a:solidFill>
            <a:schemeClr val="bg1">
              <a:lumMod val="65000"/>
            </a:schemeClr>
          </a:solidFill>
        </p:grpSpPr>
        <p:sp>
          <p:nvSpPr>
            <p:cNvPr id="66"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sz="1600"/>
            </a:p>
          </p:txBody>
        </p:sp>
        <p:sp>
          <p:nvSpPr>
            <p:cNvPr id="67" name="Shape 118"/>
            <p:cNvSpPr/>
            <p:nvPr/>
          </p:nvSpPr>
          <p:spPr>
            <a:xfrm>
              <a:off x="83849" y="67867"/>
              <a:ext cx="1889331" cy="60904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DNA Binding</a:t>
              </a:r>
            </a:p>
          </p:txBody>
        </p:sp>
      </p:grpSp>
      <p:grpSp>
        <p:nvGrpSpPr>
          <p:cNvPr id="68" name="Group 119"/>
          <p:cNvGrpSpPr/>
          <p:nvPr/>
        </p:nvGrpSpPr>
        <p:grpSpPr>
          <a:xfrm>
            <a:off x="7310119" y="885312"/>
            <a:ext cx="1477748" cy="303799"/>
            <a:chOff x="41924" y="-53869"/>
            <a:chExt cx="1973179" cy="858817"/>
          </a:xfrm>
          <a:solidFill>
            <a:schemeClr val="bg1">
              <a:lumMod val="65000"/>
            </a:schemeClr>
          </a:solidFill>
        </p:grpSpPr>
        <p:sp>
          <p:nvSpPr>
            <p:cNvPr id="69"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sz="1600"/>
            </a:p>
          </p:txBody>
        </p:sp>
        <p:sp>
          <p:nvSpPr>
            <p:cNvPr id="70" name="Shape 118"/>
            <p:cNvSpPr/>
            <p:nvPr/>
          </p:nvSpPr>
          <p:spPr>
            <a:xfrm>
              <a:off x="83849" y="67867"/>
              <a:ext cx="1889331" cy="609044"/>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Proteasome</a:t>
              </a:r>
            </a:p>
          </p:txBody>
        </p:sp>
      </p:grpSp>
      <p:sp>
        <p:nvSpPr>
          <p:cNvPr id="71" name="Shape 129"/>
          <p:cNvSpPr/>
          <p:nvPr/>
        </p:nvSpPr>
        <p:spPr>
          <a:xfrm>
            <a:off x="4305872" y="2572513"/>
            <a:ext cx="2542119" cy="794668"/>
          </a:xfrm>
          <a:prstGeom prst="roundRect">
            <a:avLst>
              <a:gd name="adj" fmla="val 16667"/>
            </a:avLst>
          </a:prstGeom>
          <a:ln w="63500">
            <a:solidFill>
              <a:srgbClr val="002060"/>
            </a:solidFill>
            <a:miter/>
          </a:ln>
        </p:spPr>
        <p:txBody>
          <a:bodyPr lIns="0" tIns="0" rIns="0" bIns="0" anchor="ctr"/>
          <a:lstStyle/>
          <a:p>
            <a:pPr lvl="0" algn="ctr">
              <a:defRPr sz="1300">
                <a:solidFill>
                  <a:srgbClr val="FFFFFF"/>
                </a:solidFill>
              </a:defRPr>
            </a:pPr>
            <a:endParaRPr/>
          </a:p>
        </p:txBody>
      </p:sp>
      <p:grpSp>
        <p:nvGrpSpPr>
          <p:cNvPr id="72" name="Group 119"/>
          <p:cNvGrpSpPr/>
          <p:nvPr/>
        </p:nvGrpSpPr>
        <p:grpSpPr>
          <a:xfrm>
            <a:off x="4248027" y="3385932"/>
            <a:ext cx="2543196" cy="461665"/>
            <a:chOff x="41924" y="-247498"/>
            <a:chExt cx="1973179" cy="1281011"/>
          </a:xfrm>
        </p:grpSpPr>
        <p:sp>
          <p:nvSpPr>
            <p:cNvPr id="73" name="Shape 117"/>
            <p:cNvSpPr/>
            <p:nvPr/>
          </p:nvSpPr>
          <p:spPr>
            <a:xfrm>
              <a:off x="41924" y="-53869"/>
              <a:ext cx="1973179" cy="858817"/>
            </a:xfrm>
            <a:prstGeom prst="roundRect">
              <a:avLst>
                <a:gd name="adj" fmla="val 16667"/>
              </a:avLst>
            </a:prstGeom>
            <a:solidFill>
              <a:srgbClr val="002060"/>
            </a:solid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74" name="Shape 118"/>
            <p:cNvSpPr/>
            <p:nvPr/>
          </p:nvSpPr>
          <p:spPr>
            <a:xfrm>
              <a:off x="93183" y="-247498"/>
              <a:ext cx="1889331" cy="12810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500" b="1" dirty="0" smtClean="0">
                  <a:solidFill>
                    <a:srgbClr val="FFFFFF"/>
                  </a:solidFill>
                </a:rPr>
                <a:t>PSEN1 Over-accumulation</a:t>
              </a:r>
              <a:endParaRPr sz="1500" b="1" dirty="0">
                <a:solidFill>
                  <a:srgbClr val="FFFFFF"/>
                </a:solidFill>
              </a:endParaRPr>
            </a:p>
          </p:txBody>
        </p:sp>
      </p:grpSp>
      <p:grpSp>
        <p:nvGrpSpPr>
          <p:cNvPr id="58" name="Group 70"/>
          <p:cNvGrpSpPr/>
          <p:nvPr/>
        </p:nvGrpSpPr>
        <p:grpSpPr>
          <a:xfrm>
            <a:off x="2571224" y="5532767"/>
            <a:ext cx="1476195" cy="530441"/>
            <a:chOff x="0" y="0"/>
            <a:chExt cx="2393823" cy="478508"/>
          </a:xfrm>
          <a:solidFill>
            <a:srgbClr val="400080"/>
          </a:solidFill>
        </p:grpSpPr>
        <p:sp>
          <p:nvSpPr>
            <p:cNvPr id="75" name="Shape 68"/>
            <p:cNvSpPr/>
            <p:nvPr/>
          </p:nvSpPr>
          <p:spPr>
            <a:xfrm>
              <a:off x="0" y="0"/>
              <a:ext cx="2393824" cy="478509"/>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76" name="Shape 69"/>
            <p:cNvSpPr/>
            <p:nvPr/>
          </p:nvSpPr>
          <p:spPr>
            <a:xfrm>
              <a:off x="23359" y="63923"/>
              <a:ext cx="2347105" cy="35066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Biological Process</a:t>
              </a:r>
            </a:p>
          </p:txBody>
        </p:sp>
      </p:grpSp>
      <p:grpSp>
        <p:nvGrpSpPr>
          <p:cNvPr id="77" name="Group 73"/>
          <p:cNvGrpSpPr/>
          <p:nvPr/>
        </p:nvGrpSpPr>
        <p:grpSpPr>
          <a:xfrm>
            <a:off x="7085572" y="5553392"/>
            <a:ext cx="1476196" cy="530442"/>
            <a:chOff x="1" y="0"/>
            <a:chExt cx="2393824" cy="478509"/>
          </a:xfrm>
        </p:grpSpPr>
        <p:sp>
          <p:nvSpPr>
            <p:cNvPr id="78" name="Shape 71"/>
            <p:cNvSpPr/>
            <p:nvPr/>
          </p:nvSpPr>
          <p:spPr>
            <a:xfrm>
              <a:off x="1" y="0"/>
              <a:ext cx="2393824" cy="478509"/>
            </a:xfrm>
            <a:prstGeom prst="roundRect">
              <a:avLst>
                <a:gd name="adj" fmla="val 16667"/>
              </a:avLst>
            </a:prstGeom>
            <a:solidFill>
              <a:srgbClr val="ED7D31"/>
            </a:solidFill>
            <a:ln w="12700" cap="flat">
              <a:solidFill>
                <a:srgbClr val="000000"/>
              </a:solidFill>
              <a:prstDash val="solid"/>
              <a:miter lim="800000"/>
            </a:ln>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79" name="Shape 72"/>
            <p:cNvSpPr/>
            <p:nvPr/>
          </p:nvSpPr>
          <p:spPr>
            <a:xfrm>
              <a:off x="23359" y="63923"/>
              <a:ext cx="2347105"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a:solidFill>
                    <a:srgbClr val="000000"/>
                  </a:solidFill>
                </a:defRPr>
              </a:pPr>
              <a:r>
                <a:rPr dirty="0">
                  <a:solidFill>
                    <a:srgbClr val="FFFFFF"/>
                  </a:solidFill>
                </a:rPr>
                <a:t>Cellular Component</a:t>
              </a:r>
            </a:p>
          </p:txBody>
        </p:sp>
      </p:grpSp>
      <p:grpSp>
        <p:nvGrpSpPr>
          <p:cNvPr id="80" name="Group 77"/>
          <p:cNvGrpSpPr/>
          <p:nvPr/>
        </p:nvGrpSpPr>
        <p:grpSpPr>
          <a:xfrm>
            <a:off x="4830805" y="5553392"/>
            <a:ext cx="1476196" cy="530442"/>
            <a:chOff x="0" y="0"/>
            <a:chExt cx="2393825" cy="478509"/>
          </a:xfrm>
        </p:grpSpPr>
        <p:sp>
          <p:nvSpPr>
            <p:cNvPr id="81" name="Shape 75"/>
            <p:cNvSpPr/>
            <p:nvPr/>
          </p:nvSpPr>
          <p:spPr>
            <a:xfrm>
              <a:off x="0" y="0"/>
              <a:ext cx="2393825" cy="478509"/>
            </a:xfrm>
            <a:prstGeom prst="roundRect">
              <a:avLst>
                <a:gd name="adj" fmla="val 16667"/>
              </a:avLst>
            </a:prstGeom>
            <a:solidFill>
              <a:srgbClr val="FF0000"/>
            </a:solidFill>
            <a:ln w="12700" cap="flat">
              <a:solidFill>
                <a:srgbClr val="000000"/>
              </a:solidFill>
              <a:prstDash val="solid"/>
              <a:miter lim="800000"/>
            </a:ln>
            <a:effectLst/>
          </p:spPr>
          <p:txBody>
            <a:bodyPr wrap="square" lIns="0" tIns="0" rIns="0" bIns="0" numCol="1" anchor="ctr">
              <a:noAutofit/>
            </a:bodyPr>
            <a:lstStyle/>
            <a:p>
              <a:pPr lvl="0" algn="ctr">
                <a:defRPr sz="1200">
                  <a:solidFill>
                    <a:srgbClr val="FFFFFF"/>
                  </a:solidFill>
                  <a:latin typeface="Arial"/>
                  <a:ea typeface="Arial"/>
                  <a:cs typeface="Arial"/>
                  <a:sym typeface="Arial"/>
                </a:defRPr>
              </a:pPr>
              <a:endParaRPr/>
            </a:p>
          </p:txBody>
        </p:sp>
        <p:sp>
          <p:nvSpPr>
            <p:cNvPr id="82" name="Shape 76"/>
            <p:cNvSpPr/>
            <p:nvPr/>
          </p:nvSpPr>
          <p:spPr>
            <a:xfrm>
              <a:off x="23359" y="63923"/>
              <a:ext cx="2347105" cy="350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Arial"/>
                  <a:ea typeface="Arial"/>
                  <a:cs typeface="Arial"/>
                  <a:sym typeface="Arial"/>
                </a:defRPr>
              </a:lvl1pPr>
            </a:lstStyle>
            <a:p>
              <a:pPr lvl="0">
                <a:defRPr>
                  <a:solidFill>
                    <a:srgbClr val="000000"/>
                  </a:solidFill>
                </a:defRPr>
              </a:pPr>
              <a:r>
                <a:rPr dirty="0">
                  <a:solidFill>
                    <a:srgbClr val="FFFFFF"/>
                  </a:solidFill>
                </a:rPr>
                <a:t>Molecular Function</a:t>
              </a:r>
            </a:p>
          </p:txBody>
        </p:sp>
      </p:grpSp>
      <p:grpSp>
        <p:nvGrpSpPr>
          <p:cNvPr id="42" name="Group 119"/>
          <p:cNvGrpSpPr/>
          <p:nvPr/>
        </p:nvGrpSpPr>
        <p:grpSpPr>
          <a:xfrm>
            <a:off x="2574170" y="4725774"/>
            <a:ext cx="1753990" cy="436980"/>
            <a:chOff x="41924" y="-53869"/>
            <a:chExt cx="1973179" cy="858817"/>
          </a:xfrm>
          <a:solidFill>
            <a:schemeClr val="bg1">
              <a:lumMod val="65000"/>
            </a:schemeClr>
          </a:solidFill>
        </p:grpSpPr>
        <p:sp>
          <p:nvSpPr>
            <p:cNvPr id="43" name="Shape 117"/>
            <p:cNvSpPr/>
            <p:nvPr/>
          </p:nvSpPr>
          <p:spPr>
            <a:xfrm>
              <a:off x="41924" y="-53869"/>
              <a:ext cx="1973179" cy="858817"/>
            </a:xfrm>
            <a:prstGeom prst="roundRect">
              <a:avLst>
                <a:gd name="adj" fmla="val 16667"/>
              </a:avLst>
            </a:prstGeom>
            <a:grpFill/>
            <a:ln w="12700" cap="flat">
              <a:solidFill>
                <a:srgbClr val="000000"/>
              </a:solidFill>
              <a:prstDash val="solid"/>
              <a:miter lim="800000"/>
            </a:ln>
            <a:effectLst/>
          </p:spPr>
          <p:txBody>
            <a:bodyPr wrap="square" lIns="0" tIns="0" rIns="0" bIns="0" numCol="1" anchor="ctr">
              <a:noAutofit/>
            </a:bodyPr>
            <a:lstStyle/>
            <a:p>
              <a:pPr lvl="0" algn="ctr">
                <a:defRPr>
                  <a:solidFill>
                    <a:srgbClr val="FFFFFF"/>
                  </a:solidFill>
                </a:defRPr>
              </a:pPr>
              <a:endParaRPr sz="1600"/>
            </a:p>
          </p:txBody>
        </p:sp>
        <p:sp>
          <p:nvSpPr>
            <p:cNvPr id="44" name="Shape 118"/>
            <p:cNvSpPr/>
            <p:nvPr/>
          </p:nvSpPr>
          <p:spPr>
            <a:xfrm>
              <a:off x="83848" y="-51031"/>
              <a:ext cx="1889331" cy="84684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500" b="1">
                  <a:solidFill>
                    <a:srgbClr val="FFFFFF"/>
                  </a:solidFill>
                  <a:latin typeface="Arial"/>
                  <a:ea typeface="Arial"/>
                  <a:cs typeface="Arial"/>
                  <a:sym typeface="Arial"/>
                </a:defRPr>
              </a:lvl1pPr>
            </a:lstStyle>
            <a:p>
              <a:pPr lvl="0">
                <a:defRPr sz="1800" b="0">
                  <a:solidFill>
                    <a:srgbClr val="000000"/>
                  </a:solidFill>
                </a:defRPr>
              </a:pPr>
              <a:r>
                <a:rPr lang="en-US" sz="1400" b="1" dirty="0" smtClean="0">
                  <a:solidFill>
                    <a:schemeClr val="tx1"/>
                  </a:solidFill>
                </a:rPr>
                <a:t>Gamma-secretase subunit</a:t>
              </a:r>
            </a:p>
          </p:txBody>
        </p:sp>
      </p:grpSp>
      <p:sp>
        <p:nvSpPr>
          <p:cNvPr id="83" name="Shape 125"/>
          <p:cNvSpPr txBox="1">
            <a:spLocks/>
          </p:cNvSpPr>
          <p:nvPr/>
        </p:nvSpPr>
        <p:spPr>
          <a:xfrm>
            <a:off x="7156341" y="6154695"/>
            <a:ext cx="1333106" cy="5083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58951">
              <a:defRPr sz="1800"/>
            </a:pPr>
            <a:r>
              <a:rPr lang="en-US" sz="1600" dirty="0" smtClean="0">
                <a:latin typeface="Arial"/>
                <a:ea typeface="Arial"/>
                <a:cs typeface="Arial"/>
                <a:sym typeface="Arial"/>
              </a:rPr>
              <a:t>Dendrites</a:t>
            </a:r>
            <a:endParaRPr lang="en-US" sz="1600" dirty="0">
              <a:latin typeface="Arial"/>
              <a:ea typeface="Arial"/>
              <a:cs typeface="Arial"/>
              <a:sym typeface="Arial"/>
            </a:endParaRPr>
          </a:p>
        </p:txBody>
      </p:sp>
      <p:sp>
        <p:nvSpPr>
          <p:cNvPr id="84" name="Shape 125"/>
          <p:cNvSpPr txBox="1">
            <a:spLocks/>
          </p:cNvSpPr>
          <p:nvPr/>
        </p:nvSpPr>
        <p:spPr>
          <a:xfrm>
            <a:off x="4700308" y="6154694"/>
            <a:ext cx="1817788" cy="508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58951">
              <a:defRPr sz="1800"/>
            </a:pPr>
            <a:r>
              <a:rPr lang="en-US" sz="1600" dirty="0" smtClean="0">
                <a:latin typeface="Arial"/>
                <a:ea typeface="Arial"/>
                <a:cs typeface="Arial"/>
                <a:sym typeface="Arial"/>
              </a:rPr>
              <a:t>Transcription factor binding</a:t>
            </a:r>
            <a:endParaRPr lang="en-US" sz="1600" dirty="0">
              <a:latin typeface="Arial"/>
              <a:ea typeface="Arial"/>
              <a:cs typeface="Arial"/>
              <a:sym typeface="Arial"/>
            </a:endParaRPr>
          </a:p>
        </p:txBody>
      </p:sp>
      <p:sp>
        <p:nvSpPr>
          <p:cNvPr id="85" name="Shape 125"/>
          <p:cNvSpPr txBox="1">
            <a:spLocks/>
          </p:cNvSpPr>
          <p:nvPr/>
        </p:nvSpPr>
        <p:spPr>
          <a:xfrm>
            <a:off x="2422254" y="6154693"/>
            <a:ext cx="1781314" cy="508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58951">
              <a:defRPr sz="1800"/>
            </a:pPr>
            <a:r>
              <a:rPr lang="en-US" sz="1600" dirty="0" smtClean="0">
                <a:latin typeface="Arial"/>
                <a:ea typeface="Arial"/>
                <a:cs typeface="Arial"/>
                <a:sym typeface="Arial"/>
              </a:rPr>
              <a:t>Beta-amyloid formation</a:t>
            </a:r>
            <a:endParaRPr lang="en-US" sz="1600" dirty="0">
              <a:latin typeface="Arial"/>
              <a:ea typeface="Arial"/>
              <a:cs typeface="Arial"/>
              <a:sym typeface="Arial"/>
            </a:endParaRPr>
          </a:p>
        </p:txBody>
      </p:sp>
    </p:spTree>
    <p:extLst>
      <p:ext uri="{BB962C8B-B14F-4D97-AF65-F5344CB8AC3E}">
        <p14:creationId xmlns:p14="http://schemas.microsoft.com/office/powerpoint/2010/main" val="389319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34" grpId="0" animBg="1"/>
      <p:bldP spid="35" grpId="0" animBg="1"/>
      <p:bldP spid="128" grpId="0" animBg="1"/>
      <p:bldP spid="54" grpId="0" animBg="1"/>
      <p:bldP spid="55" grpId="0" animBg="1"/>
      <p:bldP spid="56" grpId="0" animBg="1"/>
      <p:bldP spid="57" grpId="0" animBg="1"/>
      <p:bldP spid="71" grpId="0" animBg="1"/>
      <p:bldP spid="83"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23" y="148784"/>
            <a:ext cx="7886700" cy="556335"/>
          </a:xfrm>
        </p:spPr>
        <p:txBody>
          <a:bodyPr>
            <a:normAutofit fontScale="90000"/>
          </a:bodyPr>
          <a:lstStyle/>
          <a:p>
            <a:pPr algn="ctr"/>
            <a:r>
              <a:rPr lang="en-US" u="sng" dirty="0" smtClean="0">
                <a:latin typeface="Arial" panose="020B0604020202020204" pitchFamily="34" charset="0"/>
                <a:cs typeface="Arial" panose="020B0604020202020204" pitchFamily="34" charset="0"/>
              </a:rPr>
              <a:t>What is the gap in knowledge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1026" name="Picture 2" descr="http://www.brightfocus.org/assets/images/plaques_and_tangles_border.jpg"/>
          <p:cNvPicPr>
            <a:picLocks noChangeAspect="1" noChangeArrowheads="1"/>
          </p:cNvPicPr>
          <p:nvPr/>
        </p:nvPicPr>
        <p:blipFill rotWithShape="1">
          <a:blip r:embed="rId2">
            <a:extLst>
              <a:ext uri="{28A0092B-C50C-407E-A947-70E740481C1C}">
                <a14:useLocalDpi xmlns:a14="http://schemas.microsoft.com/office/drawing/2010/main" val="0"/>
              </a:ext>
            </a:extLst>
          </a:blip>
          <a:srcRect l="5922" t="7878" r="5523" b="15983"/>
          <a:stretch/>
        </p:blipFill>
        <p:spPr bwMode="auto">
          <a:xfrm flipH="1">
            <a:off x="1235410" y="2677452"/>
            <a:ext cx="6400801" cy="3959159"/>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360205" y="2900394"/>
            <a:ext cx="1851871" cy="55292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Neurofibrillary Tangles</a:t>
            </a:r>
            <a:endParaRPr lang="en-US" dirty="0">
              <a:latin typeface="Arial" panose="020B0604020202020204" pitchFamily="34" charset="0"/>
              <a:cs typeface="Arial" panose="020B0604020202020204" pitchFamily="34" charset="0"/>
            </a:endParaRPr>
          </a:p>
        </p:txBody>
      </p:sp>
      <p:sp>
        <p:nvSpPr>
          <p:cNvPr id="11" name="Rounded Rectangle 10"/>
          <p:cNvSpPr/>
          <p:nvPr/>
        </p:nvSpPr>
        <p:spPr>
          <a:xfrm>
            <a:off x="2752927" y="4542818"/>
            <a:ext cx="1070042" cy="57393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Amyloid Plaques</a:t>
            </a:r>
            <a:endParaRPr lang="en-US" dirty="0">
              <a:latin typeface="Arial" panose="020B0604020202020204" pitchFamily="34" charset="0"/>
              <a:cs typeface="Arial" panose="020B0604020202020204" pitchFamily="34" charset="0"/>
            </a:endParaRPr>
          </a:p>
        </p:txBody>
      </p:sp>
      <p:sp>
        <p:nvSpPr>
          <p:cNvPr id="12" name="Rounded Rectangle 11"/>
          <p:cNvSpPr/>
          <p:nvPr/>
        </p:nvSpPr>
        <p:spPr>
          <a:xfrm>
            <a:off x="1459146" y="2094807"/>
            <a:ext cx="2752930" cy="462744"/>
          </a:xfrm>
          <a:prstGeom prst="round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Alzheimer’s Disease</a:t>
            </a:r>
            <a:endParaRPr lang="en-US" dirty="0">
              <a:latin typeface="Arial" panose="020B0604020202020204" pitchFamily="34" charset="0"/>
              <a:cs typeface="Arial" panose="020B0604020202020204" pitchFamily="34" charset="0"/>
            </a:endParaRPr>
          </a:p>
        </p:txBody>
      </p:sp>
      <p:sp>
        <p:nvSpPr>
          <p:cNvPr id="13" name="Rounded Rectangle 12"/>
          <p:cNvSpPr/>
          <p:nvPr/>
        </p:nvSpPr>
        <p:spPr>
          <a:xfrm>
            <a:off x="4679004" y="2094807"/>
            <a:ext cx="2738455" cy="462744"/>
          </a:xfrm>
          <a:prstGeom prst="roundRect">
            <a:avLst/>
          </a:prstGeom>
          <a:solidFill>
            <a:srgbClr val="FF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Restored WT Function</a:t>
            </a:r>
            <a:endParaRPr lang="en-US" dirty="0">
              <a:latin typeface="Arial" panose="020B0604020202020204" pitchFamily="34" charset="0"/>
              <a:cs typeface="Arial" panose="020B0604020202020204" pitchFamily="34" charset="0"/>
            </a:endParaRPr>
          </a:p>
        </p:txBody>
      </p:sp>
      <p:sp>
        <p:nvSpPr>
          <p:cNvPr id="14" name="Rounded Rectangle 13"/>
          <p:cNvSpPr/>
          <p:nvPr/>
        </p:nvSpPr>
        <p:spPr>
          <a:xfrm>
            <a:off x="5651770" y="4403085"/>
            <a:ext cx="1027887" cy="50789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Healthy Neuron</a:t>
            </a:r>
            <a:endParaRPr lang="en-US" dirty="0">
              <a:latin typeface="Arial" panose="020B0604020202020204" pitchFamily="34" charset="0"/>
              <a:cs typeface="Arial" panose="020B0604020202020204" pitchFamily="34" charset="0"/>
            </a:endParaRPr>
          </a:p>
        </p:txBody>
      </p:sp>
      <p:sp>
        <p:nvSpPr>
          <p:cNvPr id="15" name="Rounded Rectangle 14"/>
          <p:cNvSpPr/>
          <p:nvPr/>
        </p:nvSpPr>
        <p:spPr>
          <a:xfrm>
            <a:off x="6478621" y="2900394"/>
            <a:ext cx="2517089" cy="655967"/>
          </a:xfrm>
          <a:prstGeom prst="roundRect">
            <a:avLst/>
          </a:prstGeom>
          <a:solidFill>
            <a:srgbClr val="FF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Improved cognitive function</a:t>
            </a:r>
          </a:p>
          <a:p>
            <a:pPr algn="ctr"/>
            <a:endParaRPr lang="en-US" sz="300" dirty="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Reverse disease symptoms</a:t>
            </a:r>
            <a:endParaRPr lang="en-US" sz="1400" dirty="0">
              <a:latin typeface="Arial" panose="020B0604020202020204" pitchFamily="34" charset="0"/>
              <a:cs typeface="Arial" panose="020B0604020202020204" pitchFamily="34" charset="0"/>
            </a:endParaRPr>
          </a:p>
        </p:txBody>
      </p:sp>
      <p:sp>
        <p:nvSpPr>
          <p:cNvPr id="16" name="Rounded Rectangle 15"/>
          <p:cNvSpPr/>
          <p:nvPr/>
        </p:nvSpPr>
        <p:spPr>
          <a:xfrm>
            <a:off x="199413" y="4542818"/>
            <a:ext cx="1872579" cy="840123"/>
          </a:xfrm>
          <a:prstGeom prst="round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Impaired memory</a:t>
            </a:r>
          </a:p>
          <a:p>
            <a:pPr algn="ctr"/>
            <a:endParaRPr lang="en-US" sz="300" dirty="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Disorientation</a:t>
            </a:r>
          </a:p>
          <a:p>
            <a:pPr algn="ctr"/>
            <a:endParaRPr lang="en-US" sz="300" dirty="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Speech impediment</a:t>
            </a:r>
            <a:endParaRPr lang="en-US" sz="1400" dirty="0">
              <a:latin typeface="Arial" panose="020B0604020202020204" pitchFamily="34" charset="0"/>
              <a:cs typeface="Arial" panose="020B0604020202020204" pitchFamily="34" charset="0"/>
            </a:endParaRPr>
          </a:p>
        </p:txBody>
      </p:sp>
      <p:sp>
        <p:nvSpPr>
          <p:cNvPr id="17" name="Title 1"/>
          <p:cNvSpPr txBox="1">
            <a:spLocks/>
          </p:cNvSpPr>
          <p:nvPr/>
        </p:nvSpPr>
        <p:spPr>
          <a:xfrm>
            <a:off x="1235409" y="951817"/>
            <a:ext cx="6400801" cy="6949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Arial" panose="020B0604020202020204" pitchFamily="34" charset="0"/>
                <a:cs typeface="Arial" panose="020B0604020202020204" pitchFamily="34" charset="0"/>
              </a:rPr>
              <a:t>Unclear if the </a:t>
            </a:r>
            <a:r>
              <a:rPr lang="en-US" sz="2400" dirty="0" err="1" smtClean="0">
                <a:latin typeface="Arial" panose="020B0604020202020204" pitchFamily="34" charset="0"/>
                <a:cs typeface="Arial" panose="020B0604020202020204" pitchFamily="34" charset="0"/>
              </a:rPr>
              <a:t>downregulation</a:t>
            </a:r>
            <a:r>
              <a:rPr lang="en-US" sz="2400" dirty="0" smtClean="0">
                <a:latin typeface="Arial" panose="020B0604020202020204" pitchFamily="34" charset="0"/>
                <a:cs typeface="Arial" panose="020B0604020202020204" pitchFamily="34" charset="0"/>
              </a:rPr>
              <a:t> of </a:t>
            </a:r>
            <a:r>
              <a:rPr lang="en-US" sz="2400" dirty="0" smtClean="0">
                <a:solidFill>
                  <a:srgbClr val="002060"/>
                </a:solidFill>
                <a:latin typeface="Arial" panose="020B0604020202020204" pitchFamily="34" charset="0"/>
                <a:cs typeface="Arial" panose="020B0604020202020204" pitchFamily="34" charset="0"/>
              </a:rPr>
              <a:t>UBQLN1</a:t>
            </a:r>
            <a:r>
              <a:rPr lang="en-US" sz="2400" dirty="0" smtClean="0">
                <a:latin typeface="Arial" panose="020B0604020202020204" pitchFamily="34" charset="0"/>
                <a:cs typeface="Arial" panose="020B0604020202020204" pitchFamily="34" charset="0"/>
              </a:rPr>
              <a:t> mediates plaque formation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57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822" y="3868123"/>
            <a:ext cx="2384007" cy="2384007"/>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Arrow Connector 10"/>
          <p:cNvCxnSpPr>
            <a:stCxn id="4" idx="2"/>
            <a:endCxn id="23" idx="0"/>
          </p:cNvCxnSpPr>
          <p:nvPr/>
        </p:nvCxnSpPr>
        <p:spPr>
          <a:xfrm flipH="1">
            <a:off x="1522826" y="1566768"/>
            <a:ext cx="3032240" cy="850828"/>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24" idx="0"/>
          </p:cNvCxnSpPr>
          <p:nvPr/>
        </p:nvCxnSpPr>
        <p:spPr>
          <a:xfrm>
            <a:off x="4555066" y="1566768"/>
            <a:ext cx="22949" cy="3204052"/>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a:endCxn id="25" idx="0"/>
          </p:cNvCxnSpPr>
          <p:nvPr/>
        </p:nvCxnSpPr>
        <p:spPr>
          <a:xfrm>
            <a:off x="4555066" y="1566768"/>
            <a:ext cx="3078139" cy="850827"/>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5052" y="2417596"/>
            <a:ext cx="2875547" cy="103784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u="sng" dirty="0" smtClean="0">
                <a:solidFill>
                  <a:schemeClr val="tx1">
                    <a:lumMod val="85000"/>
                    <a:lumOff val="15000"/>
                  </a:schemeClr>
                </a:solidFill>
                <a:latin typeface="Arial" panose="020B0604020202020204" pitchFamily="34" charset="0"/>
                <a:cs typeface="Arial" panose="020B0604020202020204" pitchFamily="34" charset="0"/>
              </a:rPr>
              <a:t>Aim </a:t>
            </a:r>
            <a:r>
              <a:rPr lang="en-US" sz="1650" b="1" u="sng" dirty="0">
                <a:solidFill>
                  <a:schemeClr val="tx1">
                    <a:lumMod val="85000"/>
                    <a:lumOff val="15000"/>
                  </a:schemeClr>
                </a:solidFill>
                <a:latin typeface="Arial" panose="020B0604020202020204" pitchFamily="34" charset="0"/>
                <a:cs typeface="Arial" panose="020B0604020202020204" pitchFamily="34" charset="0"/>
              </a:rPr>
              <a:t>1</a:t>
            </a:r>
            <a:r>
              <a:rPr lang="en-US" sz="1650" dirty="0">
                <a:solidFill>
                  <a:schemeClr val="tx1">
                    <a:lumMod val="85000"/>
                    <a:lumOff val="15000"/>
                  </a:schemeClr>
                </a:solidFill>
                <a:latin typeface="Arial" panose="020B0604020202020204" pitchFamily="34" charset="0"/>
                <a:cs typeface="Arial" panose="020B0604020202020204" pitchFamily="34" charset="0"/>
              </a:rPr>
              <a:t>: </a:t>
            </a:r>
          </a:p>
          <a:p>
            <a:pPr algn="ctr"/>
            <a:r>
              <a:rPr lang="en-US" sz="1650" dirty="0" smtClean="0">
                <a:solidFill>
                  <a:schemeClr val="tx1">
                    <a:lumMod val="85000"/>
                    <a:lumOff val="15000"/>
                  </a:schemeClr>
                </a:solidFill>
                <a:latin typeface="Arial" panose="020B0604020202020204" pitchFamily="34" charset="0"/>
                <a:cs typeface="Arial" panose="020B0604020202020204" pitchFamily="34" charset="0"/>
              </a:rPr>
              <a:t>Identify a drug that inhibits UBQLN1 function of PSEN1 accumulation</a:t>
            </a:r>
            <a:endParaRPr lang="en-US" sz="16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Rounded Rectangle 23"/>
          <p:cNvSpPr/>
          <p:nvPr/>
        </p:nvSpPr>
        <p:spPr>
          <a:xfrm>
            <a:off x="3240461" y="4770820"/>
            <a:ext cx="2675107" cy="129496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u="sng" dirty="0" smtClean="0">
                <a:solidFill>
                  <a:schemeClr val="tx1">
                    <a:lumMod val="85000"/>
                    <a:lumOff val="15000"/>
                  </a:schemeClr>
                </a:solidFill>
                <a:latin typeface="Arial" panose="020B0604020202020204" pitchFamily="34" charset="0"/>
                <a:cs typeface="Arial" panose="020B0604020202020204" pitchFamily="34" charset="0"/>
              </a:rPr>
              <a:t>Aim </a:t>
            </a:r>
            <a:r>
              <a:rPr lang="en-US" sz="1650" b="1" u="sng" dirty="0">
                <a:solidFill>
                  <a:schemeClr val="tx1">
                    <a:lumMod val="85000"/>
                    <a:lumOff val="15000"/>
                  </a:schemeClr>
                </a:solidFill>
                <a:latin typeface="Arial" panose="020B0604020202020204" pitchFamily="34" charset="0"/>
                <a:cs typeface="Arial" panose="020B0604020202020204" pitchFamily="34" charset="0"/>
              </a:rPr>
              <a:t>2</a:t>
            </a:r>
            <a:r>
              <a:rPr lang="en-US" sz="1650" dirty="0">
                <a:solidFill>
                  <a:schemeClr val="tx1">
                    <a:lumMod val="85000"/>
                    <a:lumOff val="15000"/>
                  </a:schemeClr>
                </a:solidFill>
                <a:latin typeface="Arial" panose="020B0604020202020204" pitchFamily="34" charset="0"/>
                <a:cs typeface="Arial" panose="020B0604020202020204" pitchFamily="34" charset="0"/>
              </a:rPr>
              <a:t>: </a:t>
            </a:r>
          </a:p>
          <a:p>
            <a:pPr algn="ctr"/>
            <a:r>
              <a:rPr lang="en-US" sz="1650" dirty="0" smtClean="0">
                <a:solidFill>
                  <a:schemeClr val="tx1">
                    <a:lumMod val="85000"/>
                    <a:lumOff val="15000"/>
                  </a:schemeClr>
                </a:solidFill>
                <a:latin typeface="Arial" panose="020B0604020202020204" pitchFamily="34" charset="0"/>
                <a:cs typeface="Arial" panose="020B0604020202020204" pitchFamily="34" charset="0"/>
              </a:rPr>
              <a:t>Determine the importance of UBQLN1 </a:t>
            </a:r>
            <a:r>
              <a:rPr lang="en-US" sz="1650" dirty="0">
                <a:solidFill>
                  <a:schemeClr val="tx1">
                    <a:lumMod val="85000"/>
                    <a:lumOff val="15000"/>
                  </a:schemeClr>
                </a:solidFill>
                <a:latin typeface="Arial" panose="020B0604020202020204" pitchFamily="34" charset="0"/>
                <a:cs typeface="Arial" panose="020B0604020202020204" pitchFamily="34" charset="0"/>
              </a:rPr>
              <a:t>and other ubiquitination-inducing </a:t>
            </a:r>
            <a:r>
              <a:rPr lang="en-US" sz="1650" dirty="0" smtClean="0">
                <a:solidFill>
                  <a:schemeClr val="tx1">
                    <a:lumMod val="85000"/>
                    <a:lumOff val="15000"/>
                  </a:schemeClr>
                </a:solidFill>
                <a:latin typeface="Arial" panose="020B0604020202020204" pitchFamily="34" charset="0"/>
                <a:cs typeface="Arial" panose="020B0604020202020204" pitchFamily="34" charset="0"/>
              </a:rPr>
              <a:t>proteins</a:t>
            </a:r>
            <a:endParaRPr lang="en-US" sz="16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Rounded Rectangle 24"/>
          <p:cNvSpPr/>
          <p:nvPr/>
        </p:nvSpPr>
        <p:spPr>
          <a:xfrm>
            <a:off x="6195431" y="2417595"/>
            <a:ext cx="2875547" cy="103784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u="sng" dirty="0" smtClean="0">
                <a:solidFill>
                  <a:schemeClr val="tx1">
                    <a:lumMod val="85000"/>
                    <a:lumOff val="15000"/>
                  </a:schemeClr>
                </a:solidFill>
                <a:latin typeface="Arial" panose="020B0604020202020204" pitchFamily="34" charset="0"/>
                <a:cs typeface="Arial" panose="020B0604020202020204" pitchFamily="34" charset="0"/>
              </a:rPr>
              <a:t>Aim 3</a:t>
            </a:r>
            <a:r>
              <a:rPr lang="en-US" sz="1650" dirty="0">
                <a:solidFill>
                  <a:schemeClr val="tx1">
                    <a:lumMod val="85000"/>
                    <a:lumOff val="15000"/>
                  </a:schemeClr>
                </a:solidFill>
                <a:latin typeface="Arial" panose="020B0604020202020204" pitchFamily="34" charset="0"/>
                <a:cs typeface="Arial" panose="020B0604020202020204" pitchFamily="34" charset="0"/>
              </a:rPr>
              <a:t>: </a:t>
            </a:r>
          </a:p>
          <a:p>
            <a:pPr algn="ctr"/>
            <a:r>
              <a:rPr lang="en-US" sz="1650" dirty="0" smtClean="0">
                <a:solidFill>
                  <a:schemeClr val="tx1">
                    <a:lumMod val="85000"/>
                    <a:lumOff val="15000"/>
                  </a:schemeClr>
                </a:solidFill>
                <a:latin typeface="Arial" panose="020B0604020202020204" pitchFamily="34" charset="0"/>
                <a:cs typeface="Arial" panose="020B0604020202020204" pitchFamily="34" charset="0"/>
              </a:rPr>
              <a:t>Identify phosphorylation sites in PSEN1 responsible for amyloid plaques</a:t>
            </a:r>
            <a:endParaRPr lang="en-US" sz="165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078" name="Picture 6" descr="http://www.dfhcc.harvard.edu/fileadmin/images/arrayed-scree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76" t="15368" r="5076" b="4210"/>
          <a:stretch/>
        </p:blipFill>
        <p:spPr bwMode="auto">
          <a:xfrm>
            <a:off x="3050420" y="2830085"/>
            <a:ext cx="3055190" cy="115315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http://upload.wikimedia.org/wikipedia/commons/thumb/7/7e/4a4c.png/220px-4a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619" y="3868123"/>
            <a:ext cx="2725170" cy="2279232"/>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79399" y="303451"/>
            <a:ext cx="8551333" cy="1263317"/>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u="sng" dirty="0">
                <a:latin typeface="Arial" panose="020B0604020202020204" pitchFamily="34" charset="0"/>
                <a:cs typeface="Arial" panose="020B0604020202020204" pitchFamily="34" charset="0"/>
              </a:rPr>
              <a:t>Long Term Goal</a:t>
            </a:r>
            <a:r>
              <a:rPr lang="en-US" sz="2100" dirty="0">
                <a:latin typeface="Arial" panose="020B0604020202020204" pitchFamily="34" charset="0"/>
                <a:cs typeface="Arial" panose="020B0604020202020204" pitchFamily="34" charset="0"/>
              </a:rPr>
              <a:t>: Discover if UBQLN1-mediated ubiquitination is required to regulate PSEN1 activity in regards to APP production.</a:t>
            </a:r>
          </a:p>
        </p:txBody>
      </p:sp>
    </p:spTree>
    <p:extLst>
      <p:ext uri="{BB962C8B-B14F-4D97-AF65-F5344CB8AC3E}">
        <p14:creationId xmlns:p14="http://schemas.microsoft.com/office/powerpoint/2010/main" val="1906088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1660</TotalTime>
  <Words>966</Words>
  <Application>Microsoft Office PowerPoint</Application>
  <PresentationFormat>On-screen Show (4:3)</PresentationFormat>
  <Paragraphs>187</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What is Alzheimer’s Disease?</vt:lpstr>
      <vt:lpstr>How is PSEN1 involved in Alzheimer’s?</vt:lpstr>
      <vt:lpstr>PowerPoint Presentation</vt:lpstr>
      <vt:lpstr>How is PSEN1 conserved across organisms?</vt:lpstr>
      <vt:lpstr>What is the phylogeny for PSEN1?</vt:lpstr>
      <vt:lpstr>What proteins interact with PSEN1?</vt:lpstr>
      <vt:lpstr>What is the gap in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does the future of PSEN1 lead?</vt:lpstr>
      <vt:lpstr>References</vt:lpstr>
      <vt:lpstr>QUESTIONS?</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CORTEZ, ANTON P</dc:creator>
  <cp:lastModifiedBy>Alex</cp:lastModifiedBy>
  <cp:revision>152</cp:revision>
  <dcterms:created xsi:type="dcterms:W3CDTF">2015-03-12T21:14:55Z</dcterms:created>
  <dcterms:modified xsi:type="dcterms:W3CDTF">2015-04-30T18:31:10Z</dcterms:modified>
</cp:coreProperties>
</file>